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6858000" cy="9144000"/>
  <p:embeddedFontLst>
    <p:embeddedFont>
      <p:font typeface="Century Gothic"/>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enturyGothic-bold.fntdata"/><Relationship Id="rId23" Type="http://schemas.openxmlformats.org/officeDocument/2006/relationships/font" Target="fonts/CenturyGothi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boldItalic.fntdata"/><Relationship Id="rId25" Type="http://schemas.openxmlformats.org/officeDocument/2006/relationships/font" Target="fonts/CenturyGothic-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a49a25b406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a49a25b40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a49a25b406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a49a25b40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b277bd7fb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b277bd7f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a49a25b406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a49a25b40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2"/>
          <p:cNvSpPr txBox="1"/>
          <p:nvPr>
            <p:ph type="ctrTitle"/>
          </p:nvPr>
        </p:nvSpPr>
        <p:spPr>
          <a:xfrm>
            <a:off x="1942416" y="2514601"/>
            <a:ext cx="6600451"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
          <p:cNvSpPr txBox="1"/>
          <p:nvPr>
            <p:ph idx="1" type="subTitle"/>
          </p:nvPr>
        </p:nvSpPr>
        <p:spPr>
          <a:xfrm>
            <a:off x="1942416" y="4777380"/>
            <a:ext cx="6600451"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41" name="Google Shape;41;p2"/>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
          <p:cNvSpPr/>
          <p:nvPr/>
        </p:nvSpPr>
        <p:spPr>
          <a:xfrm>
            <a:off x="-31719" y="4321158"/>
            <a:ext cx="1395473" cy="781781"/>
          </a:xfrm>
          <a:custGeom>
            <a:rect b="b" l="l" r="r" t="t"/>
            <a:pathLst>
              <a:path extrusionOk="0" h="10000" w="8042">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txBox="1"/>
          <p:nvPr>
            <p:ph idx="12" type="sldNum"/>
          </p:nvPr>
        </p:nvSpPr>
        <p:spPr>
          <a:xfrm>
            <a:off x="423334" y="4529541"/>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4" name="Shape 104"/>
        <p:cNvGrpSpPr/>
        <p:nvPr/>
      </p:nvGrpSpPr>
      <p:grpSpPr>
        <a:xfrm>
          <a:off x="0" y="0"/>
          <a:ext cx="0" cy="0"/>
          <a:chOff x="0" y="0"/>
          <a:chExt cx="0" cy="0"/>
        </a:xfrm>
      </p:grpSpPr>
      <p:sp>
        <p:nvSpPr>
          <p:cNvPr id="105" name="Google Shape;105;p11"/>
          <p:cNvSpPr txBox="1"/>
          <p:nvPr>
            <p:ph type="title"/>
          </p:nvPr>
        </p:nvSpPr>
        <p:spPr>
          <a:xfrm>
            <a:off x="1942415" y="609600"/>
            <a:ext cx="6591985"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1"/>
          <p:cNvSpPr txBox="1"/>
          <p:nvPr>
            <p:ph idx="1" type="body"/>
          </p:nvPr>
        </p:nvSpPr>
        <p:spPr>
          <a:xfrm>
            <a:off x="1942415" y="4354046"/>
            <a:ext cx="6591985"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07" name="Google Shape;107;p11"/>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1"/>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1"/>
          <p:cNvSpPr/>
          <p:nvPr/>
        </p:nvSpPr>
        <p:spPr>
          <a:xfrm flipH="1" rot="10800000">
            <a:off x="58" y="3166527"/>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txBox="1"/>
          <p:nvPr>
            <p:ph idx="12" type="sldNum"/>
          </p:nvPr>
        </p:nvSpPr>
        <p:spPr>
          <a:xfrm>
            <a:off x="511228" y="3244140"/>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1" name="Shape 111"/>
        <p:cNvGrpSpPr/>
        <p:nvPr/>
      </p:nvGrpSpPr>
      <p:grpSpPr>
        <a:xfrm>
          <a:off x="0" y="0"/>
          <a:ext cx="0" cy="0"/>
          <a:chOff x="0" y="0"/>
          <a:chExt cx="0" cy="0"/>
        </a:xfrm>
      </p:grpSpPr>
      <p:sp>
        <p:nvSpPr>
          <p:cNvPr id="112" name="Google Shape;112;p12"/>
          <p:cNvSpPr txBox="1"/>
          <p:nvPr>
            <p:ph type="title"/>
          </p:nvPr>
        </p:nvSpPr>
        <p:spPr>
          <a:xfrm>
            <a:off x="2188123" y="609600"/>
            <a:ext cx="6109587"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2"/>
          <p:cNvSpPr txBox="1"/>
          <p:nvPr>
            <p:ph idx="1" type="body"/>
          </p:nvPr>
        </p:nvSpPr>
        <p:spPr>
          <a:xfrm>
            <a:off x="2415972" y="3505200"/>
            <a:ext cx="5653888"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4" name="Google Shape;114;p12"/>
          <p:cNvSpPr txBox="1"/>
          <p:nvPr>
            <p:ph idx="2" type="body"/>
          </p:nvPr>
        </p:nvSpPr>
        <p:spPr>
          <a:xfrm>
            <a:off x="1942415" y="4354046"/>
            <a:ext cx="6591985"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5" name="Google Shape;115;p12"/>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2"/>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2"/>
          <p:cNvSpPr/>
          <p:nvPr/>
        </p:nvSpPr>
        <p:spPr>
          <a:xfrm flipH="1" rot="10800000">
            <a:off x="58" y="3166527"/>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p:cNvSpPr txBox="1"/>
          <p:nvPr>
            <p:ph idx="12" type="sldNum"/>
          </p:nvPr>
        </p:nvSpPr>
        <p:spPr>
          <a:xfrm>
            <a:off x="511228" y="3244140"/>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2"/>
          <p:cNvSpPr txBox="1"/>
          <p:nvPr/>
        </p:nvSpPr>
        <p:spPr>
          <a:xfrm>
            <a:off x="1808316" y="648005"/>
            <a:ext cx="457319"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
        <p:nvSpPr>
          <p:cNvPr id="120" name="Google Shape;120;p12"/>
          <p:cNvSpPr txBox="1"/>
          <p:nvPr/>
        </p:nvSpPr>
        <p:spPr>
          <a:xfrm>
            <a:off x="8169533" y="2905306"/>
            <a:ext cx="457319"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1" name="Shape 121"/>
        <p:cNvGrpSpPr/>
        <p:nvPr/>
      </p:nvGrpSpPr>
      <p:grpSpPr>
        <a:xfrm>
          <a:off x="0" y="0"/>
          <a:ext cx="0" cy="0"/>
          <a:chOff x="0" y="0"/>
          <a:chExt cx="0" cy="0"/>
        </a:xfrm>
      </p:grpSpPr>
      <p:sp>
        <p:nvSpPr>
          <p:cNvPr id="122" name="Google Shape;122;p13"/>
          <p:cNvSpPr txBox="1"/>
          <p:nvPr>
            <p:ph type="title"/>
          </p:nvPr>
        </p:nvSpPr>
        <p:spPr>
          <a:xfrm>
            <a:off x="1942415" y="2438401"/>
            <a:ext cx="6591985"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3"/>
          <p:cNvSpPr txBox="1"/>
          <p:nvPr>
            <p:ph idx="1" type="body"/>
          </p:nvPr>
        </p:nvSpPr>
        <p:spPr>
          <a:xfrm>
            <a:off x="1942415" y="5181600"/>
            <a:ext cx="6591985"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4" name="Google Shape;124;p13"/>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3"/>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3"/>
          <p:cNvSpPr/>
          <p:nvPr/>
        </p:nvSpPr>
        <p:spPr>
          <a:xfrm flipH="1" rot="10800000">
            <a:off x="58" y="4910660"/>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txBox="1"/>
          <p:nvPr>
            <p:ph idx="12" type="sldNum"/>
          </p:nvPr>
        </p:nvSpPr>
        <p:spPr>
          <a:xfrm>
            <a:off x="511228" y="4983088"/>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8" name="Shape 128"/>
        <p:cNvGrpSpPr/>
        <p:nvPr/>
      </p:nvGrpSpPr>
      <p:grpSpPr>
        <a:xfrm>
          <a:off x="0" y="0"/>
          <a:ext cx="0" cy="0"/>
          <a:chOff x="0" y="0"/>
          <a:chExt cx="0" cy="0"/>
        </a:xfrm>
      </p:grpSpPr>
      <p:sp>
        <p:nvSpPr>
          <p:cNvPr id="129" name="Google Shape;129;p14"/>
          <p:cNvSpPr txBox="1"/>
          <p:nvPr>
            <p:ph type="title"/>
          </p:nvPr>
        </p:nvSpPr>
        <p:spPr>
          <a:xfrm>
            <a:off x="2188123" y="609600"/>
            <a:ext cx="6109587"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4"/>
          <p:cNvSpPr txBox="1"/>
          <p:nvPr>
            <p:ph idx="1" type="body"/>
          </p:nvPr>
        </p:nvSpPr>
        <p:spPr>
          <a:xfrm>
            <a:off x="1942415" y="4343400"/>
            <a:ext cx="6688292"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1" name="Google Shape;131;p14"/>
          <p:cNvSpPr txBox="1"/>
          <p:nvPr>
            <p:ph idx="2" type="body"/>
          </p:nvPr>
        </p:nvSpPr>
        <p:spPr>
          <a:xfrm>
            <a:off x="1942415" y="5181600"/>
            <a:ext cx="6688292"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2" name="Google Shape;132;p14"/>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4"/>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4"/>
          <p:cNvSpPr/>
          <p:nvPr/>
        </p:nvSpPr>
        <p:spPr>
          <a:xfrm flipH="1" rot="10800000">
            <a:off x="58" y="4910660"/>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txBox="1"/>
          <p:nvPr>
            <p:ph idx="12" type="sldNum"/>
          </p:nvPr>
        </p:nvSpPr>
        <p:spPr>
          <a:xfrm>
            <a:off x="511228" y="4983088"/>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14"/>
          <p:cNvSpPr txBox="1"/>
          <p:nvPr/>
        </p:nvSpPr>
        <p:spPr>
          <a:xfrm>
            <a:off x="1808316" y="648005"/>
            <a:ext cx="457319"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
        <p:nvSpPr>
          <p:cNvPr id="137" name="Google Shape;137;p14"/>
          <p:cNvSpPr txBox="1"/>
          <p:nvPr/>
        </p:nvSpPr>
        <p:spPr>
          <a:xfrm>
            <a:off x="8169533" y="2905306"/>
            <a:ext cx="457319"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0" u="none" cap="none" strike="noStrike">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8" name="Shape 138"/>
        <p:cNvGrpSpPr/>
        <p:nvPr/>
      </p:nvGrpSpPr>
      <p:grpSpPr>
        <a:xfrm>
          <a:off x="0" y="0"/>
          <a:ext cx="0" cy="0"/>
          <a:chOff x="0" y="0"/>
          <a:chExt cx="0" cy="0"/>
        </a:xfrm>
      </p:grpSpPr>
      <p:sp>
        <p:nvSpPr>
          <p:cNvPr id="139" name="Google Shape;139;p15"/>
          <p:cNvSpPr txBox="1"/>
          <p:nvPr>
            <p:ph type="title"/>
          </p:nvPr>
        </p:nvSpPr>
        <p:spPr>
          <a:xfrm>
            <a:off x="1942416" y="627407"/>
            <a:ext cx="6591984"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5"/>
          <p:cNvSpPr txBox="1"/>
          <p:nvPr>
            <p:ph idx="1" type="body"/>
          </p:nvPr>
        </p:nvSpPr>
        <p:spPr>
          <a:xfrm>
            <a:off x="1942415" y="4343400"/>
            <a:ext cx="6591985"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1" name="Google Shape;141;p15"/>
          <p:cNvSpPr txBox="1"/>
          <p:nvPr>
            <p:ph idx="2" type="body"/>
          </p:nvPr>
        </p:nvSpPr>
        <p:spPr>
          <a:xfrm>
            <a:off x="1942415" y="5181600"/>
            <a:ext cx="6591985"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2" name="Google Shape;142;p15"/>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5"/>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5"/>
          <p:cNvSpPr/>
          <p:nvPr/>
        </p:nvSpPr>
        <p:spPr>
          <a:xfrm flipH="1" rot="10800000">
            <a:off x="58" y="4910660"/>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ph idx="12" type="sldNum"/>
          </p:nvPr>
        </p:nvSpPr>
        <p:spPr>
          <a:xfrm>
            <a:off x="511228" y="4983088"/>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16"/>
          <p:cNvSpPr txBox="1"/>
          <p:nvPr>
            <p:ph type="title"/>
          </p:nvPr>
        </p:nvSpPr>
        <p:spPr>
          <a:xfrm>
            <a:off x="1945200" y="624110"/>
            <a:ext cx="6589200"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6"/>
          <p:cNvSpPr txBox="1"/>
          <p:nvPr>
            <p:ph idx="1" type="body"/>
          </p:nvPr>
        </p:nvSpPr>
        <p:spPr>
          <a:xfrm rot="5400000">
            <a:off x="3295307" y="780707"/>
            <a:ext cx="3886200" cy="6591985"/>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9" name="Google Shape;149;p16"/>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6"/>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6"/>
          <p:cNvSpPr/>
          <p:nvPr/>
        </p:nvSpPr>
        <p:spPr>
          <a:xfrm flipH="1" rot="10800000">
            <a:off x="58" y="711194"/>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txBox="1"/>
          <p:nvPr>
            <p:ph idx="12" type="sldNum"/>
          </p:nvPr>
        </p:nvSpPr>
        <p:spPr>
          <a:xfrm>
            <a:off x="511228" y="787783"/>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17"/>
          <p:cNvSpPr txBox="1"/>
          <p:nvPr>
            <p:ph type="title"/>
          </p:nvPr>
        </p:nvSpPr>
        <p:spPr>
          <a:xfrm rot="5400000">
            <a:off x="5064693" y="2441248"/>
            <a:ext cx="5283817" cy="165613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7"/>
          <p:cNvSpPr txBox="1"/>
          <p:nvPr>
            <p:ph idx="1" type="body"/>
          </p:nvPr>
        </p:nvSpPr>
        <p:spPr>
          <a:xfrm rot="5400000">
            <a:off x="1658681" y="911140"/>
            <a:ext cx="5283817" cy="4716348"/>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6" name="Google Shape;156;p17"/>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7"/>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7"/>
          <p:cNvSpPr/>
          <p:nvPr/>
        </p:nvSpPr>
        <p:spPr>
          <a:xfrm flipH="1" rot="10800000">
            <a:off x="58" y="711194"/>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ph idx="12" type="sldNum"/>
          </p:nvPr>
        </p:nvSpPr>
        <p:spPr>
          <a:xfrm>
            <a:off x="511228" y="787783"/>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sp>
        <p:nvSpPr>
          <p:cNvPr id="46" name="Google Shape;46;p3"/>
          <p:cNvSpPr txBox="1"/>
          <p:nvPr>
            <p:ph type="title"/>
          </p:nvPr>
        </p:nvSpPr>
        <p:spPr>
          <a:xfrm>
            <a:off x="1945201" y="624110"/>
            <a:ext cx="6589199"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
          <p:cNvSpPr txBox="1"/>
          <p:nvPr>
            <p:ph idx="1" type="body"/>
          </p:nvPr>
        </p:nvSpPr>
        <p:spPr>
          <a:xfrm>
            <a:off x="1942415" y="2133600"/>
            <a:ext cx="6591985"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8" name="Google Shape;48;p3"/>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
          <p:cNvSpPr/>
          <p:nvPr/>
        </p:nvSpPr>
        <p:spPr>
          <a:xfrm flipH="1" rot="10800000">
            <a:off x="58" y="711194"/>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txBox="1"/>
          <p:nvPr>
            <p:ph idx="12" type="sldNum"/>
          </p:nvPr>
        </p:nvSpPr>
        <p:spPr>
          <a:xfrm>
            <a:off x="511228" y="787783"/>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4"/>
          <p:cNvSpPr txBox="1"/>
          <p:nvPr>
            <p:ph type="title"/>
          </p:nvPr>
        </p:nvSpPr>
        <p:spPr>
          <a:xfrm>
            <a:off x="1942415" y="2074562"/>
            <a:ext cx="659198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
          <p:cNvSpPr txBox="1"/>
          <p:nvPr>
            <p:ph idx="1" type="body"/>
          </p:nvPr>
        </p:nvSpPr>
        <p:spPr>
          <a:xfrm>
            <a:off x="1942415" y="3581400"/>
            <a:ext cx="6591985"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55" name="Google Shape;55;p4"/>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
          <p:cNvSpPr/>
          <p:nvPr/>
        </p:nvSpPr>
        <p:spPr>
          <a:xfrm flipH="1" rot="10800000">
            <a:off x="58" y="3166527"/>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txBox="1"/>
          <p:nvPr>
            <p:ph idx="12" type="sldNum"/>
          </p:nvPr>
        </p:nvSpPr>
        <p:spPr>
          <a:xfrm>
            <a:off x="511228" y="3244140"/>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5"/>
          <p:cNvSpPr txBox="1"/>
          <p:nvPr>
            <p:ph type="title"/>
          </p:nvPr>
        </p:nvSpPr>
        <p:spPr>
          <a:xfrm>
            <a:off x="1945200" y="624110"/>
            <a:ext cx="6589200"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
          <p:cNvSpPr txBox="1"/>
          <p:nvPr>
            <p:ph idx="1" type="body"/>
          </p:nvPr>
        </p:nvSpPr>
        <p:spPr>
          <a:xfrm>
            <a:off x="1942416" y="2136706"/>
            <a:ext cx="3197531" cy="3767397"/>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2" name="Google Shape;62;p5"/>
          <p:cNvSpPr txBox="1"/>
          <p:nvPr>
            <p:ph idx="2" type="body"/>
          </p:nvPr>
        </p:nvSpPr>
        <p:spPr>
          <a:xfrm>
            <a:off x="5337307" y="2136706"/>
            <a:ext cx="3197093" cy="3767397"/>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3" name="Google Shape;63;p5"/>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
          <p:cNvSpPr/>
          <p:nvPr/>
        </p:nvSpPr>
        <p:spPr>
          <a:xfrm flipH="1" rot="10800000">
            <a:off x="58" y="711194"/>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txBox="1"/>
          <p:nvPr>
            <p:ph idx="12" type="sldNum"/>
          </p:nvPr>
        </p:nvSpPr>
        <p:spPr>
          <a:xfrm>
            <a:off x="511228" y="787783"/>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6"/>
          <p:cNvSpPr txBox="1"/>
          <p:nvPr>
            <p:ph type="title"/>
          </p:nvPr>
        </p:nvSpPr>
        <p:spPr>
          <a:xfrm>
            <a:off x="1945200" y="624110"/>
            <a:ext cx="6589200"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
          <p:cNvSpPr txBox="1"/>
          <p:nvPr>
            <p:ph idx="1" type="body"/>
          </p:nvPr>
        </p:nvSpPr>
        <p:spPr>
          <a:xfrm>
            <a:off x="2265352" y="2226626"/>
            <a:ext cx="287459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0" name="Google Shape;70;p6"/>
          <p:cNvSpPr txBox="1"/>
          <p:nvPr>
            <p:ph idx="2" type="body"/>
          </p:nvPr>
        </p:nvSpPr>
        <p:spPr>
          <a:xfrm>
            <a:off x="1942415" y="2802888"/>
            <a:ext cx="3197532" cy="3105703"/>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1" name="Google Shape;71;p6"/>
          <p:cNvSpPr txBox="1"/>
          <p:nvPr>
            <p:ph idx="3" type="body"/>
          </p:nvPr>
        </p:nvSpPr>
        <p:spPr>
          <a:xfrm>
            <a:off x="5656154" y="2223398"/>
            <a:ext cx="28732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2" name="Google Shape;72;p6"/>
          <p:cNvSpPr txBox="1"/>
          <p:nvPr>
            <p:ph idx="4" type="body"/>
          </p:nvPr>
        </p:nvSpPr>
        <p:spPr>
          <a:xfrm>
            <a:off x="5333715" y="2799660"/>
            <a:ext cx="3195680" cy="3105703"/>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3" name="Google Shape;73;p6"/>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
          <p:cNvSpPr/>
          <p:nvPr/>
        </p:nvSpPr>
        <p:spPr>
          <a:xfrm flipH="1" rot="10800000">
            <a:off x="58" y="711194"/>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txBox="1"/>
          <p:nvPr>
            <p:ph idx="12" type="sldNum"/>
          </p:nvPr>
        </p:nvSpPr>
        <p:spPr>
          <a:xfrm>
            <a:off x="511228" y="787783"/>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7"/>
          <p:cNvSpPr txBox="1"/>
          <p:nvPr>
            <p:ph type="title"/>
          </p:nvPr>
        </p:nvSpPr>
        <p:spPr>
          <a:xfrm>
            <a:off x="1945200" y="624110"/>
            <a:ext cx="6589200"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7"/>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
          <p:cNvSpPr/>
          <p:nvPr/>
        </p:nvSpPr>
        <p:spPr>
          <a:xfrm flipH="1" rot="10800000">
            <a:off x="58" y="711194"/>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txBox="1"/>
          <p:nvPr>
            <p:ph idx="12" type="sldNum"/>
          </p:nvPr>
        </p:nvSpPr>
        <p:spPr>
          <a:xfrm>
            <a:off x="511228" y="787783"/>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8"/>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8"/>
          <p:cNvSpPr/>
          <p:nvPr/>
        </p:nvSpPr>
        <p:spPr>
          <a:xfrm flipH="1" rot="10800000">
            <a:off x="58" y="711194"/>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txBox="1"/>
          <p:nvPr>
            <p:ph idx="12" type="sldNum"/>
          </p:nvPr>
        </p:nvSpPr>
        <p:spPr>
          <a:xfrm>
            <a:off x="511228" y="787783"/>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9"/>
          <p:cNvSpPr txBox="1"/>
          <p:nvPr>
            <p:ph type="title"/>
          </p:nvPr>
        </p:nvSpPr>
        <p:spPr>
          <a:xfrm>
            <a:off x="1942415" y="446088"/>
            <a:ext cx="2629584"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9"/>
          <p:cNvSpPr txBox="1"/>
          <p:nvPr>
            <p:ph idx="1" type="body"/>
          </p:nvPr>
        </p:nvSpPr>
        <p:spPr>
          <a:xfrm>
            <a:off x="4743494" y="446089"/>
            <a:ext cx="3790906"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1" name="Google Shape;91;p9"/>
          <p:cNvSpPr txBox="1"/>
          <p:nvPr>
            <p:ph idx="2" type="body"/>
          </p:nvPr>
        </p:nvSpPr>
        <p:spPr>
          <a:xfrm>
            <a:off x="1942415" y="1598613"/>
            <a:ext cx="2629584"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92" name="Google Shape;92;p9"/>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9"/>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9"/>
          <p:cNvSpPr/>
          <p:nvPr/>
        </p:nvSpPr>
        <p:spPr>
          <a:xfrm flipH="1" rot="10800000">
            <a:off x="58" y="711194"/>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txBox="1"/>
          <p:nvPr>
            <p:ph idx="12" type="sldNum"/>
          </p:nvPr>
        </p:nvSpPr>
        <p:spPr>
          <a:xfrm>
            <a:off x="511228" y="787783"/>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10"/>
          <p:cNvSpPr txBox="1"/>
          <p:nvPr>
            <p:ph type="title"/>
          </p:nvPr>
        </p:nvSpPr>
        <p:spPr>
          <a:xfrm>
            <a:off x="1942415" y="4800600"/>
            <a:ext cx="6591985"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0"/>
          <p:cNvSpPr/>
          <p:nvPr>
            <p:ph idx="2" type="pic"/>
          </p:nvPr>
        </p:nvSpPr>
        <p:spPr>
          <a:xfrm>
            <a:off x="1942415" y="634965"/>
            <a:ext cx="6591985" cy="3854970"/>
          </a:xfrm>
          <a:prstGeom prst="rect">
            <a:avLst/>
          </a:prstGeom>
          <a:noFill/>
          <a:ln>
            <a:noFill/>
          </a:ln>
        </p:spPr>
      </p:sp>
      <p:sp>
        <p:nvSpPr>
          <p:cNvPr id="99" name="Google Shape;99;p10"/>
          <p:cNvSpPr txBox="1"/>
          <p:nvPr>
            <p:ph idx="1" type="body"/>
          </p:nvPr>
        </p:nvSpPr>
        <p:spPr>
          <a:xfrm>
            <a:off x="1942415" y="5367338"/>
            <a:ext cx="6591985"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00" name="Google Shape;100;p10"/>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0"/>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0"/>
          <p:cNvSpPr/>
          <p:nvPr/>
        </p:nvSpPr>
        <p:spPr>
          <a:xfrm flipH="1" rot="10800000">
            <a:off x="58" y="4910660"/>
            <a:ext cx="1358356" cy="508005"/>
          </a:xfrm>
          <a:custGeom>
            <a:rect b="b" l="l" r="r" t="t"/>
            <a:pathLst>
              <a:path extrusionOk="0" h="10000" w="7908">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txBox="1"/>
          <p:nvPr>
            <p:ph idx="12" type="sldNum"/>
          </p:nvPr>
        </p:nvSpPr>
        <p:spPr>
          <a:xfrm>
            <a:off x="511228" y="4983088"/>
            <a:ext cx="58497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l="0%" r="100%" t="0%"/>
          </a:path>
          <a:tileRect b="0%" l="-100%" r="0%" t="-100%"/>
        </a:gradFill>
      </p:bgPr>
    </p:bg>
    <p:spTree>
      <p:nvGrpSpPr>
        <p:cNvPr id="5" name="Shape 5"/>
        <p:cNvGrpSpPr/>
        <p:nvPr/>
      </p:nvGrpSpPr>
      <p:grpSpPr>
        <a:xfrm>
          <a:off x="0" y="0"/>
          <a:ext cx="0" cy="0"/>
          <a:chOff x="0" y="0"/>
          <a:chExt cx="0" cy="0"/>
        </a:xfrm>
      </p:grpSpPr>
      <p:grpSp>
        <p:nvGrpSpPr>
          <p:cNvPr id="6" name="Google Shape;6;p1"/>
          <p:cNvGrpSpPr/>
          <p:nvPr/>
        </p:nvGrpSpPr>
        <p:grpSpPr>
          <a:xfrm>
            <a:off x="1" y="228600"/>
            <a:ext cx="1981200" cy="6638628"/>
            <a:chOff x="2487613" y="285750"/>
            <a:chExt cx="2428875" cy="5654676"/>
          </a:xfrm>
        </p:grpSpPr>
        <p:sp>
          <p:nvSpPr>
            <p:cNvPr id="7" name="Google Shape;7;p1"/>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1"/>
          <p:cNvGrpSpPr/>
          <p:nvPr/>
        </p:nvGrpSpPr>
        <p:grpSpPr>
          <a:xfrm>
            <a:off x="20421" y="285"/>
            <a:ext cx="1952272" cy="6852968"/>
            <a:chOff x="6627813" y="195717"/>
            <a:chExt cx="1952625" cy="5678034"/>
          </a:xfrm>
        </p:grpSpPr>
        <p:sp>
          <p:nvSpPr>
            <p:cNvPr id="20" name="Google Shape;20;p1"/>
            <p:cNvSpPr/>
            <p:nvPr/>
          </p:nvSpPr>
          <p:spPr>
            <a:xfrm>
              <a:off x="6627813" y="195717"/>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1"/>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txBox="1"/>
          <p:nvPr>
            <p:ph type="title"/>
          </p:nvPr>
        </p:nvSpPr>
        <p:spPr>
          <a:xfrm>
            <a:off x="1945200" y="624110"/>
            <a:ext cx="6589200"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1"/>
          <p:cNvSpPr txBox="1"/>
          <p:nvPr>
            <p:ph idx="1" type="body"/>
          </p:nvPr>
        </p:nvSpPr>
        <p:spPr>
          <a:xfrm>
            <a:off x="1942415" y="2133600"/>
            <a:ext cx="6591985"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5" name="Google Shape;35;p1"/>
          <p:cNvSpPr txBox="1"/>
          <p:nvPr>
            <p:ph idx="10" type="dt"/>
          </p:nvPr>
        </p:nvSpPr>
        <p:spPr>
          <a:xfrm>
            <a:off x="7772400" y="6135089"/>
            <a:ext cx="766380" cy="37017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Google Shape;36;p1"/>
          <p:cNvSpPr txBox="1"/>
          <p:nvPr>
            <p:ph idx="11" type="ftr"/>
          </p:nvPr>
        </p:nvSpPr>
        <p:spPr>
          <a:xfrm>
            <a:off x="1942415" y="6135809"/>
            <a:ext cx="5716488"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Google Shape;37;p1"/>
          <p:cNvSpPr txBox="1"/>
          <p:nvPr>
            <p:ph idx="12" type="sldNum"/>
          </p:nvPr>
        </p:nvSpPr>
        <p:spPr>
          <a:xfrm>
            <a:off x="511228" y="787783"/>
            <a:ext cx="58497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ctrTitle"/>
          </p:nvPr>
        </p:nvSpPr>
        <p:spPr>
          <a:xfrm>
            <a:off x="1500341" y="1551220"/>
            <a:ext cx="6600600" cy="305670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Century Gothic"/>
              <a:buNone/>
            </a:pPr>
            <a:r>
              <a:rPr b="1" lang="en-US">
                <a:latin typeface="Georgia"/>
                <a:ea typeface="Georgia"/>
                <a:cs typeface="Georgia"/>
                <a:sym typeface="Georgia"/>
              </a:rPr>
              <a:t>AI-Powered Form Filling Assistant</a:t>
            </a:r>
            <a:endParaRPr>
              <a:latin typeface="Georgia"/>
              <a:ea typeface="Georgia"/>
              <a:cs typeface="Georgia"/>
              <a:sym typeface="Georgia"/>
            </a:endParaRPr>
          </a:p>
          <a:p>
            <a:pPr indent="0" lvl="0" marL="0" rtl="0" algn="ctr">
              <a:spcBef>
                <a:spcPts val="0"/>
              </a:spcBef>
              <a:spcAft>
                <a:spcPts val="0"/>
              </a:spcAft>
              <a:buClr>
                <a:srgbClr val="262626"/>
              </a:buClr>
              <a:buSzPct val="100000"/>
              <a:buFont typeface="Century Gothic"/>
              <a:buNone/>
            </a:pPr>
            <a:r>
              <a:rPr b="1" lang="en-US">
                <a:latin typeface="Georgia"/>
                <a:ea typeface="Georgia"/>
                <a:cs typeface="Georgia"/>
                <a:sym typeface="Georgia"/>
              </a:rPr>
              <a:t>For Indian Citizen Services</a:t>
            </a:r>
            <a:endParaRPr>
              <a:latin typeface="Georgia"/>
              <a:ea typeface="Georgia"/>
              <a:cs typeface="Georgia"/>
              <a:sym typeface="Georgia"/>
            </a:endParaRPr>
          </a:p>
        </p:txBody>
      </p:sp>
      <p:sp>
        <p:nvSpPr>
          <p:cNvPr id="165" name="Google Shape;165;p18"/>
          <p:cNvSpPr txBox="1"/>
          <p:nvPr/>
        </p:nvSpPr>
        <p:spPr>
          <a:xfrm>
            <a:off x="5992800" y="5087025"/>
            <a:ext cx="2769300" cy="10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3F3F3F"/>
                </a:solidFill>
                <a:latin typeface="Times New Roman"/>
                <a:ea typeface="Times New Roman"/>
                <a:cs typeface="Times New Roman"/>
                <a:sym typeface="Times New Roman"/>
              </a:rPr>
              <a:t>Presented by</a:t>
            </a:r>
            <a:r>
              <a:rPr b="1" lang="en-US" sz="1800">
                <a:solidFill>
                  <a:srgbClr val="3F3F3F"/>
                </a:solidFill>
                <a:latin typeface="Times New Roman"/>
                <a:ea typeface="Times New Roman"/>
                <a:cs typeface="Times New Roman"/>
                <a:sym typeface="Times New Roman"/>
              </a:rPr>
              <a:t> :</a:t>
            </a:r>
            <a:endParaRPr b="1" sz="1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rPr b="1" lang="en-US" sz="1800">
                <a:solidFill>
                  <a:srgbClr val="3F3F3F"/>
                </a:solidFill>
                <a:latin typeface="Times New Roman"/>
                <a:ea typeface="Times New Roman"/>
                <a:cs typeface="Times New Roman"/>
                <a:sym typeface="Times New Roman"/>
              </a:rPr>
              <a:t> </a:t>
            </a:r>
            <a:r>
              <a:rPr b="1" lang="en-US" sz="1800">
                <a:solidFill>
                  <a:srgbClr val="3F3F3F"/>
                </a:solidFill>
                <a:latin typeface="Times New Roman"/>
                <a:ea typeface="Times New Roman"/>
                <a:cs typeface="Times New Roman"/>
                <a:sym typeface="Times New Roman"/>
              </a:rPr>
              <a:t>Himel Dutta</a:t>
            </a:r>
            <a:endParaRPr b="1" sz="18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rPr b="1" lang="en-US" sz="1800">
                <a:solidFill>
                  <a:srgbClr val="3F3F3F"/>
                </a:solidFill>
                <a:latin typeface="Times New Roman"/>
                <a:ea typeface="Times New Roman"/>
                <a:cs typeface="Times New Roman"/>
                <a:sym typeface="Times New Roman"/>
              </a:rPr>
              <a:t> </a:t>
            </a:r>
            <a:r>
              <a:rPr b="1" lang="en-US" sz="1800">
                <a:solidFill>
                  <a:srgbClr val="3F3F3F"/>
                </a:solidFill>
                <a:latin typeface="Times New Roman"/>
                <a:ea typeface="Times New Roman"/>
                <a:cs typeface="Times New Roman"/>
                <a:sym typeface="Times New Roman"/>
              </a:rPr>
              <a:t>Sayan Bhattacharjee</a:t>
            </a:r>
            <a:endParaRPr b="1" sz="1800">
              <a:solidFill>
                <a:srgbClr val="3F3F3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1862400" y="321550"/>
            <a:ext cx="6331200" cy="1200600"/>
          </a:xfrm>
          <a:prstGeom prst="rect">
            <a:avLst/>
          </a:prstGeom>
        </p:spPr>
        <p:txBody>
          <a:bodyPr anchorCtr="0" anchor="t" bIns="45700" lIns="91425" spcFirstLastPara="1" rIns="91425" wrap="square" tIns="45700">
            <a:spAutoFit/>
          </a:bodyPr>
          <a:lstStyle/>
          <a:p>
            <a:pPr indent="0" lvl="0" marL="0" rtl="0" algn="ctr">
              <a:spcBef>
                <a:spcPts val="0"/>
              </a:spcBef>
              <a:spcAft>
                <a:spcPts val="0"/>
              </a:spcAft>
              <a:buNone/>
            </a:pPr>
            <a:r>
              <a:rPr b="1" lang="en-US">
                <a:latin typeface="Georgia"/>
                <a:ea typeface="Georgia"/>
                <a:cs typeface="Georgia"/>
                <a:sym typeface="Georgia"/>
              </a:rPr>
              <a:t>AUTO-FILLED EDITABLE FORM INTERFACE</a:t>
            </a:r>
            <a:endParaRPr b="1">
              <a:latin typeface="Georgia"/>
              <a:ea typeface="Georgia"/>
              <a:cs typeface="Georgia"/>
              <a:sym typeface="Georgia"/>
            </a:endParaRPr>
          </a:p>
        </p:txBody>
      </p:sp>
      <p:pic>
        <p:nvPicPr>
          <p:cNvPr id="234" name="Google Shape;234;p27"/>
          <p:cNvPicPr preferRelativeResize="0"/>
          <p:nvPr/>
        </p:nvPicPr>
        <p:blipFill>
          <a:blip r:embed="rId3">
            <a:alphaModFix/>
          </a:blip>
          <a:stretch>
            <a:fillRect/>
          </a:stretch>
        </p:blipFill>
        <p:spPr>
          <a:xfrm>
            <a:off x="1591250" y="1589400"/>
            <a:ext cx="6409775" cy="5096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1879200" y="686900"/>
            <a:ext cx="53856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b="1" lang="en-US">
                <a:latin typeface="Georgia"/>
                <a:ea typeface="Georgia"/>
                <a:cs typeface="Georgia"/>
                <a:sym typeface="Georgia"/>
              </a:rPr>
              <a:t>FINAL FILLED FORM</a:t>
            </a:r>
            <a:endParaRPr b="1">
              <a:latin typeface="Georgia"/>
              <a:ea typeface="Georgia"/>
              <a:cs typeface="Georgia"/>
              <a:sym typeface="Georgia"/>
            </a:endParaRPr>
          </a:p>
        </p:txBody>
      </p:sp>
      <p:pic>
        <p:nvPicPr>
          <p:cNvPr id="240" name="Google Shape;240;p28"/>
          <p:cNvPicPr preferRelativeResize="0"/>
          <p:nvPr/>
        </p:nvPicPr>
        <p:blipFill>
          <a:blip r:embed="rId3">
            <a:alphaModFix/>
          </a:blip>
          <a:stretch>
            <a:fillRect/>
          </a:stretch>
        </p:blipFill>
        <p:spPr>
          <a:xfrm>
            <a:off x="2028075" y="1670975"/>
            <a:ext cx="5087831" cy="4603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2539675" y="682100"/>
            <a:ext cx="4944600" cy="76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b="1" lang="en-US" sz="3600">
                <a:solidFill>
                  <a:srgbClr val="262626"/>
                </a:solidFill>
                <a:latin typeface="Georgia"/>
                <a:ea typeface="Georgia"/>
                <a:cs typeface="Georgia"/>
                <a:sym typeface="Georgia"/>
              </a:rPr>
              <a:t>RESULT &amp; OUTPUT</a:t>
            </a:r>
            <a:endParaRPr b="1">
              <a:latin typeface="Georgia"/>
              <a:ea typeface="Georgia"/>
              <a:cs typeface="Georgia"/>
              <a:sym typeface="Georgia"/>
            </a:endParaRPr>
          </a:p>
        </p:txBody>
      </p:sp>
      <p:sp>
        <p:nvSpPr>
          <p:cNvPr id="246" name="Google Shape;246;p29"/>
          <p:cNvSpPr txBox="1"/>
          <p:nvPr>
            <p:ph idx="1" type="body"/>
          </p:nvPr>
        </p:nvSpPr>
        <p:spPr>
          <a:xfrm>
            <a:off x="1716025" y="2174875"/>
            <a:ext cx="6591900" cy="3047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The system successfully extracts key information from documents like Aadhaar, PAN, and voter ID with high accuracy.</a:t>
            </a: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Auto-filling of government form templates is completed within </a:t>
            </a:r>
            <a:r>
              <a:rPr b="1" lang="en-US" sz="1600">
                <a:solidFill>
                  <a:schemeClr val="dk1"/>
                </a:solidFill>
                <a:latin typeface="Times New Roman"/>
                <a:ea typeface="Times New Roman"/>
                <a:cs typeface="Times New Roman"/>
                <a:sym typeface="Times New Roman"/>
              </a:rPr>
              <a:t>3–5 seconds</a:t>
            </a:r>
            <a:r>
              <a:rPr lang="en-US" sz="1600">
                <a:solidFill>
                  <a:schemeClr val="dk1"/>
                </a:solidFill>
                <a:latin typeface="Times New Roman"/>
                <a:ea typeface="Times New Roman"/>
                <a:cs typeface="Times New Roman"/>
                <a:sym typeface="Times New Roman"/>
              </a:rPr>
              <a:t>, meeting the performance target.</a:t>
            </a: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Users can preview the filled form, make edits, and download the final output as a </a:t>
            </a:r>
            <a:r>
              <a:rPr b="1" lang="en-US" sz="1600">
                <a:solidFill>
                  <a:schemeClr val="dk1"/>
                </a:solidFill>
                <a:latin typeface="Times New Roman"/>
                <a:ea typeface="Times New Roman"/>
                <a:cs typeface="Times New Roman"/>
                <a:sym typeface="Times New Roman"/>
              </a:rPr>
              <a:t>PDF</a:t>
            </a:r>
            <a:r>
              <a:rPr lang="en-US" sz="1600">
                <a:solidFill>
                  <a:schemeClr val="dk1"/>
                </a:solidFill>
                <a:latin typeface="Times New Roman"/>
                <a:ea typeface="Times New Roman"/>
                <a:cs typeface="Times New Roman"/>
                <a:sym typeface="Times New Roman"/>
              </a:rPr>
              <a:t> or print-ready file.</a:t>
            </a: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Multilingual t</a:t>
            </a:r>
            <a:r>
              <a:rPr lang="en-US" sz="1600">
                <a:solidFill>
                  <a:schemeClr val="dk1"/>
                </a:solidFill>
                <a:latin typeface="Times New Roman"/>
                <a:ea typeface="Times New Roman"/>
                <a:cs typeface="Times New Roman"/>
                <a:sym typeface="Times New Roman"/>
              </a:rPr>
              <a:t>ext extraction and voice-based input work reliably, improving accessibility for a wide range of users.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pic>
        <p:nvPicPr>
          <p:cNvPr id="247" name="Google Shape;247;p29"/>
          <p:cNvPicPr preferRelativeResize="0"/>
          <p:nvPr/>
        </p:nvPicPr>
        <p:blipFill>
          <a:blip r:embed="rId3">
            <a:alphaModFix/>
          </a:blip>
          <a:stretch>
            <a:fillRect/>
          </a:stretch>
        </p:blipFill>
        <p:spPr>
          <a:xfrm>
            <a:off x="706375" y="1526800"/>
            <a:ext cx="1009650" cy="1121125"/>
          </a:xfrm>
          <a:prstGeom prst="rect">
            <a:avLst/>
          </a:prstGeom>
          <a:noFill/>
          <a:ln>
            <a:noFill/>
          </a:ln>
        </p:spPr>
      </p:pic>
      <p:pic>
        <p:nvPicPr>
          <p:cNvPr id="248" name="Google Shape;248;p29"/>
          <p:cNvPicPr preferRelativeResize="0"/>
          <p:nvPr/>
        </p:nvPicPr>
        <p:blipFill>
          <a:blip r:embed="rId4">
            <a:alphaModFix/>
          </a:blip>
          <a:stretch>
            <a:fillRect/>
          </a:stretch>
        </p:blipFill>
        <p:spPr>
          <a:xfrm>
            <a:off x="7854350" y="1446502"/>
            <a:ext cx="1085850" cy="1201433"/>
          </a:xfrm>
          <a:prstGeom prst="rect">
            <a:avLst/>
          </a:prstGeom>
          <a:noFill/>
          <a:ln>
            <a:noFill/>
          </a:ln>
        </p:spPr>
      </p:pic>
      <p:pic>
        <p:nvPicPr>
          <p:cNvPr id="249" name="Google Shape;249;p29"/>
          <p:cNvPicPr preferRelativeResize="0"/>
          <p:nvPr/>
        </p:nvPicPr>
        <p:blipFill>
          <a:blip r:embed="rId5">
            <a:alphaModFix/>
          </a:blip>
          <a:stretch>
            <a:fillRect/>
          </a:stretch>
        </p:blipFill>
        <p:spPr>
          <a:xfrm>
            <a:off x="7787099" y="4875188"/>
            <a:ext cx="1085850" cy="1202677"/>
          </a:xfrm>
          <a:prstGeom prst="rect">
            <a:avLst/>
          </a:prstGeom>
          <a:noFill/>
          <a:ln>
            <a:noFill/>
          </a:ln>
        </p:spPr>
      </p:pic>
      <p:pic>
        <p:nvPicPr>
          <p:cNvPr id="250" name="Google Shape;250;p29"/>
          <p:cNvPicPr preferRelativeResize="0"/>
          <p:nvPr/>
        </p:nvPicPr>
        <p:blipFill rotWithShape="1">
          <a:blip r:embed="rId6">
            <a:alphaModFix/>
          </a:blip>
          <a:srcRect b="16529" l="12028" r="12795" t="15975"/>
          <a:stretch/>
        </p:blipFill>
        <p:spPr>
          <a:xfrm>
            <a:off x="706375" y="4989073"/>
            <a:ext cx="1085850" cy="9749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0"/>
          <p:cNvPicPr preferRelativeResize="0"/>
          <p:nvPr/>
        </p:nvPicPr>
        <p:blipFill>
          <a:blip r:embed="rId3">
            <a:alphaModFix/>
          </a:blip>
          <a:stretch>
            <a:fillRect/>
          </a:stretch>
        </p:blipFill>
        <p:spPr>
          <a:xfrm>
            <a:off x="1339525" y="1579550"/>
            <a:ext cx="7049699" cy="4699776"/>
          </a:xfrm>
          <a:prstGeom prst="rect">
            <a:avLst/>
          </a:prstGeom>
          <a:noFill/>
          <a:ln>
            <a:noFill/>
          </a:ln>
        </p:spPr>
      </p:pic>
      <p:sp>
        <p:nvSpPr>
          <p:cNvPr id="256" name="Google Shape;256;p30"/>
          <p:cNvSpPr txBox="1"/>
          <p:nvPr/>
        </p:nvSpPr>
        <p:spPr>
          <a:xfrm>
            <a:off x="3098250" y="546375"/>
            <a:ext cx="2947500" cy="8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262626"/>
                </a:solidFill>
                <a:latin typeface="Georgia"/>
                <a:ea typeface="Georgia"/>
                <a:cs typeface="Georgia"/>
                <a:sym typeface="Georgia"/>
              </a:rPr>
              <a:t>ACCURACY</a:t>
            </a:r>
            <a:endParaRPr b="1" sz="3600">
              <a:solidFill>
                <a:srgbClr val="262626"/>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2996300" y="682100"/>
            <a:ext cx="4031400" cy="657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262626"/>
              </a:buClr>
              <a:buSzPts val="3600"/>
              <a:buFont typeface="Century Gothic"/>
              <a:buNone/>
            </a:pPr>
            <a:r>
              <a:rPr b="1" lang="en-US">
                <a:solidFill>
                  <a:srgbClr val="262626"/>
                </a:solidFill>
                <a:latin typeface="Georgia"/>
                <a:ea typeface="Georgia"/>
                <a:cs typeface="Georgia"/>
                <a:sym typeface="Georgia"/>
              </a:rPr>
              <a:t>FUTURE SCOPE</a:t>
            </a:r>
            <a:endParaRPr b="1">
              <a:latin typeface="Georgia"/>
              <a:ea typeface="Georgia"/>
              <a:cs typeface="Georgia"/>
              <a:sym typeface="Georgia"/>
            </a:endParaRPr>
          </a:p>
        </p:txBody>
      </p:sp>
      <p:sp>
        <p:nvSpPr>
          <p:cNvPr id="262" name="Google Shape;262;p31"/>
          <p:cNvSpPr txBox="1"/>
          <p:nvPr>
            <p:ph idx="1" type="body"/>
          </p:nvPr>
        </p:nvSpPr>
        <p:spPr>
          <a:xfrm>
            <a:off x="1716050" y="1425575"/>
            <a:ext cx="6591900" cy="2948400"/>
          </a:xfrm>
          <a:prstGeom prst="rect">
            <a:avLst/>
          </a:prstGeom>
          <a:noFill/>
          <a:ln>
            <a:noFill/>
          </a:ln>
        </p:spPr>
        <p:txBody>
          <a:bodyPr anchorCtr="0" anchor="t" bIns="45700" lIns="91425" spcFirstLastPara="1" rIns="91425" wrap="square" tIns="45700">
            <a:noAutofit/>
          </a:bodyPr>
          <a:lstStyle/>
          <a:p>
            <a:pPr indent="-330200" lvl="0" marL="457200" rtl="0" algn="l">
              <a:lnSpc>
                <a:spcPct val="115000"/>
              </a:lnSpc>
              <a:spcBef>
                <a:spcPts val="1200"/>
              </a:spcBef>
              <a:spcAft>
                <a:spcPts val="0"/>
              </a:spcAft>
              <a:buClr>
                <a:schemeClr val="dk1"/>
              </a:buClr>
              <a:buSzPts val="1600"/>
              <a:buFont typeface="Arial"/>
              <a:buChar char="●"/>
            </a:pPr>
            <a:r>
              <a:rPr b="1" lang="en-US" sz="1600">
                <a:solidFill>
                  <a:schemeClr val="dk1"/>
                </a:solidFill>
                <a:latin typeface="Times New Roman"/>
                <a:ea typeface="Times New Roman"/>
                <a:cs typeface="Times New Roman"/>
                <a:sym typeface="Times New Roman"/>
              </a:rPr>
              <a:t>Handwritten Text Recognition:</a:t>
            </a:r>
            <a:r>
              <a:rPr lang="en-US" sz="1600">
                <a:solidFill>
                  <a:schemeClr val="dk1"/>
                </a:solidFill>
                <a:latin typeface="Times New Roman"/>
                <a:ea typeface="Times New Roman"/>
                <a:cs typeface="Times New Roman"/>
                <a:sym typeface="Times New Roman"/>
              </a:rPr>
              <a:t> Extend OCR capabilities to accurately process handwritten government documents and forms.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Arial"/>
              <a:buChar char="●"/>
            </a:pPr>
            <a:r>
              <a:rPr b="1" lang="en-US" sz="1600">
                <a:solidFill>
                  <a:schemeClr val="dk1"/>
                </a:solidFill>
                <a:latin typeface="Times New Roman"/>
                <a:ea typeface="Times New Roman"/>
                <a:cs typeface="Times New Roman"/>
                <a:sym typeface="Times New Roman"/>
              </a:rPr>
              <a:t>DigiLocker Integration:</a:t>
            </a:r>
            <a:r>
              <a:rPr lang="en-US" sz="1600">
                <a:solidFill>
                  <a:schemeClr val="dk1"/>
                </a:solidFill>
                <a:latin typeface="Times New Roman"/>
                <a:ea typeface="Times New Roman"/>
                <a:cs typeface="Times New Roman"/>
                <a:sym typeface="Times New Roman"/>
              </a:rPr>
              <a:t> Allow users to directly import verified documents from DigiLocker for faster and more secure form filling.</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Arial"/>
              <a:buChar char="●"/>
            </a:pPr>
            <a:r>
              <a:rPr b="1" lang="en-US" sz="1600">
                <a:solidFill>
                  <a:schemeClr val="dk1"/>
                </a:solidFill>
                <a:latin typeface="Times New Roman"/>
                <a:ea typeface="Times New Roman"/>
                <a:cs typeface="Times New Roman"/>
                <a:sym typeface="Times New Roman"/>
              </a:rPr>
              <a:t>Support for More Form Types:</a:t>
            </a:r>
            <a:r>
              <a:rPr lang="en-US" sz="1600">
                <a:solidFill>
                  <a:schemeClr val="dk1"/>
                </a:solidFill>
                <a:latin typeface="Times New Roman"/>
                <a:ea typeface="Times New Roman"/>
                <a:cs typeface="Times New Roman"/>
                <a:sym typeface="Times New Roman"/>
              </a:rPr>
              <a:t> Expand the system to cover additional certificates, licenses, and department-specific applications.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Arial"/>
              <a:buChar char="●"/>
            </a:pPr>
            <a:r>
              <a:rPr b="1" lang="en-US" sz="1600">
                <a:solidFill>
                  <a:schemeClr val="dk1"/>
                </a:solidFill>
                <a:latin typeface="Times New Roman"/>
                <a:ea typeface="Times New Roman"/>
                <a:cs typeface="Times New Roman"/>
                <a:sym typeface="Times New Roman"/>
              </a:rPr>
              <a:t>Indian Language Expansion:</a:t>
            </a:r>
            <a:r>
              <a:rPr lang="en-US" sz="1600">
                <a:solidFill>
                  <a:schemeClr val="dk1"/>
                </a:solidFill>
                <a:latin typeface="Times New Roman"/>
                <a:ea typeface="Times New Roman"/>
                <a:cs typeface="Times New Roman"/>
                <a:sym typeface="Times New Roman"/>
              </a:rPr>
              <a:t> Improve multilingual NLP models to handle more regional languages with better accuracy.</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Arial"/>
              <a:buChar char="●"/>
            </a:pPr>
            <a:r>
              <a:rPr b="1" lang="en-US" sz="1600">
                <a:solidFill>
                  <a:schemeClr val="dk1"/>
                </a:solidFill>
                <a:latin typeface="Times New Roman"/>
                <a:ea typeface="Times New Roman"/>
                <a:cs typeface="Times New Roman"/>
                <a:sym typeface="Times New Roman"/>
              </a:rPr>
              <a:t>Mobile App Development:</a:t>
            </a:r>
            <a:r>
              <a:rPr lang="en-US" sz="1600">
                <a:solidFill>
                  <a:schemeClr val="dk1"/>
                </a:solidFill>
                <a:latin typeface="Times New Roman"/>
                <a:ea typeface="Times New Roman"/>
                <a:cs typeface="Times New Roman"/>
                <a:sym typeface="Times New Roman"/>
              </a:rPr>
              <a:t> Build an Android/iOS app for on-the-go document scanning and instant form auto-fill.</a:t>
            </a: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latin typeface="Times New Roman"/>
              <a:ea typeface="Times New Roman"/>
              <a:cs typeface="Times New Roman"/>
              <a:sym typeface="Times New Roman"/>
            </a:endParaRPr>
          </a:p>
        </p:txBody>
      </p:sp>
      <p:pic>
        <p:nvPicPr>
          <p:cNvPr id="263" name="Google Shape;263;p31"/>
          <p:cNvPicPr preferRelativeResize="0"/>
          <p:nvPr/>
        </p:nvPicPr>
        <p:blipFill rotWithShape="1">
          <a:blip r:embed="rId3">
            <a:alphaModFix/>
          </a:blip>
          <a:srcRect b="19169" l="8213" r="8062" t="36239"/>
          <a:stretch/>
        </p:blipFill>
        <p:spPr>
          <a:xfrm>
            <a:off x="1096413" y="4459850"/>
            <a:ext cx="7831173" cy="185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3235600" y="609600"/>
            <a:ext cx="35673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b="1" lang="en-US" sz="3600">
                <a:solidFill>
                  <a:srgbClr val="262626"/>
                </a:solidFill>
                <a:latin typeface="Georgia"/>
                <a:ea typeface="Georgia"/>
                <a:cs typeface="Georgia"/>
                <a:sym typeface="Georgia"/>
              </a:rPr>
              <a:t>CONCLUSION</a:t>
            </a:r>
            <a:endParaRPr b="1">
              <a:latin typeface="Georgia"/>
              <a:ea typeface="Georgia"/>
              <a:cs typeface="Georgia"/>
              <a:sym typeface="Georgia"/>
            </a:endParaRPr>
          </a:p>
        </p:txBody>
      </p:sp>
      <p:sp>
        <p:nvSpPr>
          <p:cNvPr id="269" name="Google Shape;269;p32"/>
          <p:cNvSpPr txBox="1"/>
          <p:nvPr>
            <p:ph idx="1" type="body"/>
          </p:nvPr>
        </p:nvSpPr>
        <p:spPr>
          <a:xfrm>
            <a:off x="1942425" y="2133600"/>
            <a:ext cx="6591900" cy="24009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1200"/>
              </a:spcAft>
              <a:buNone/>
            </a:pPr>
            <a:r>
              <a:rPr lang="en-US" sz="1600">
                <a:solidFill>
                  <a:schemeClr val="dk1"/>
                </a:solidFill>
                <a:latin typeface="Times New Roman"/>
                <a:ea typeface="Times New Roman"/>
                <a:cs typeface="Times New Roman"/>
                <a:sym typeface="Times New Roman"/>
              </a:rPr>
              <a:t>The AI-Powered Form Filling Assistant significantly simplifies the process of completing government service forms by automatically extracting and mapping information from citizen documents. Through OCR, ML-based entity extraction, and an efficient form-mapping pipeline, the system reduces manual effort, minimizes errors, and improves accessibility. With multilingual and voice support, optimized performance, and a user-friendly interface, the project demonstrates how AI can modernize public services and enhance the overall citizen experience.</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2134225" y="664125"/>
            <a:ext cx="57705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b="1" lang="en-US" sz="3600">
                <a:solidFill>
                  <a:srgbClr val="262626"/>
                </a:solidFill>
                <a:latin typeface="Georgia"/>
                <a:ea typeface="Georgia"/>
                <a:cs typeface="Georgia"/>
                <a:sym typeface="Georgia"/>
              </a:rPr>
              <a:t>ACKNOWLEDGEMENT</a:t>
            </a:r>
            <a:endParaRPr b="1">
              <a:latin typeface="Georgia"/>
              <a:ea typeface="Georgia"/>
              <a:cs typeface="Georgia"/>
              <a:sym typeface="Georgia"/>
            </a:endParaRPr>
          </a:p>
        </p:txBody>
      </p:sp>
      <p:sp>
        <p:nvSpPr>
          <p:cNvPr id="275" name="Google Shape;275;p33"/>
          <p:cNvSpPr txBox="1"/>
          <p:nvPr>
            <p:ph idx="1" type="body"/>
          </p:nvPr>
        </p:nvSpPr>
        <p:spPr>
          <a:xfrm>
            <a:off x="1723528" y="2177100"/>
            <a:ext cx="6591900" cy="3060000"/>
          </a:xfrm>
          <a:prstGeom prst="rect">
            <a:avLst/>
          </a:prstGeom>
          <a:noFill/>
          <a:ln>
            <a:noFill/>
          </a:ln>
        </p:spPr>
        <p:txBody>
          <a:bodyPr anchorCtr="0" anchor="t" bIns="45700" lIns="91425" spcFirstLastPara="1" rIns="91425" wrap="square" tIns="45700">
            <a:spAutoFit/>
          </a:bodyPr>
          <a:lstStyle/>
          <a:p>
            <a:pPr indent="0" lvl="0" marL="0" rtl="0" algn="l">
              <a:lnSpc>
                <a:spcPct val="95000"/>
              </a:lnSpc>
              <a:spcBef>
                <a:spcPts val="1200"/>
              </a:spcBef>
              <a:spcAft>
                <a:spcPts val="0"/>
              </a:spcAft>
              <a:buClr>
                <a:schemeClr val="dk1"/>
              </a:buClr>
              <a:buSzPts val="1018"/>
              <a:buFont typeface="Arial"/>
              <a:buNone/>
            </a:pPr>
            <a:r>
              <a:rPr lang="en-US" sz="1600">
                <a:solidFill>
                  <a:schemeClr val="dk1"/>
                </a:solidFill>
                <a:latin typeface="Times New Roman"/>
                <a:ea typeface="Times New Roman"/>
                <a:cs typeface="Times New Roman"/>
                <a:sym typeface="Times New Roman"/>
              </a:rPr>
              <a:t>We would like to express my heartfelt gratitude to all those who contributed to the successful completion of this project. We are deeply thankful to our faculty and mentors for their continuous guidance, insightful suggestions, and encouragement at every stage of development. Their expertise helped shape the direction and quality of this work.</a:t>
            </a:r>
            <a:endParaRPr sz="16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1018"/>
              <a:buFont typeface="Arial"/>
              <a:buNone/>
            </a:pPr>
            <a:r>
              <a:rPr lang="en-US" sz="1600">
                <a:solidFill>
                  <a:schemeClr val="dk1"/>
                </a:solidFill>
                <a:latin typeface="Times New Roman"/>
                <a:ea typeface="Times New Roman"/>
                <a:cs typeface="Times New Roman"/>
                <a:sym typeface="Times New Roman"/>
              </a:rPr>
              <a:t>We also acknowledge the supportive learning environment, access to tools, and technical resources that enabled us to explore and implement advanced AI concepts effectively. Lastly, we are grateful to everyone who provided feedback, motivation, and assistance throughout this journey. Their support has been invaluable in bringing this project to life.</a:t>
            </a:r>
            <a:endParaRPr sz="1600">
              <a:solidFill>
                <a:schemeClr val="dk1"/>
              </a:solidFill>
              <a:latin typeface="Times New Roman"/>
              <a:ea typeface="Times New Roman"/>
              <a:cs typeface="Times New Roman"/>
              <a:sym typeface="Times New Roman"/>
            </a:endParaRPr>
          </a:p>
          <a:p>
            <a:pPr indent="0" lvl="0" marL="0" rtl="0" algn="l">
              <a:lnSpc>
                <a:spcPct val="80000"/>
              </a:lnSpc>
              <a:spcBef>
                <a:spcPts val="1200"/>
              </a:spcBef>
              <a:spcAft>
                <a:spcPts val="0"/>
              </a:spcAft>
              <a:buSzPts val="1018"/>
              <a:buNone/>
            </a:pPr>
            <a:r>
              <a:t/>
            </a:r>
            <a:endParaRPr sz="16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3119825" y="2785800"/>
            <a:ext cx="3325800" cy="64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262626"/>
              </a:buClr>
              <a:buSzPts val="3240"/>
              <a:buFont typeface="Century Gothic"/>
              <a:buNone/>
            </a:pPr>
            <a:r>
              <a:rPr b="1" lang="en-US" sz="3640">
                <a:solidFill>
                  <a:srgbClr val="262626"/>
                </a:solidFill>
                <a:latin typeface="Georgia"/>
                <a:ea typeface="Georgia"/>
                <a:cs typeface="Georgia"/>
                <a:sym typeface="Georgia"/>
              </a:rPr>
              <a:t>THANK YOU</a:t>
            </a:r>
            <a:endParaRPr b="1" sz="364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726825" y="638603"/>
            <a:ext cx="6589200" cy="846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62626"/>
              </a:buClr>
              <a:buSzPts val="3600"/>
              <a:buFont typeface="Century Gothic"/>
              <a:buNone/>
            </a:pPr>
            <a:r>
              <a:rPr b="1" lang="en-US" sz="3600">
                <a:solidFill>
                  <a:srgbClr val="262626"/>
                </a:solidFill>
                <a:latin typeface="Georgia"/>
                <a:ea typeface="Georgia"/>
                <a:cs typeface="Georgia"/>
                <a:sym typeface="Georgia"/>
              </a:rPr>
              <a:t>INTRODUCTION</a:t>
            </a:r>
            <a:endParaRPr b="1">
              <a:latin typeface="Georgia"/>
              <a:ea typeface="Georgia"/>
              <a:cs typeface="Georgia"/>
              <a:sym typeface="Georgia"/>
            </a:endParaRPr>
          </a:p>
        </p:txBody>
      </p:sp>
      <p:sp>
        <p:nvSpPr>
          <p:cNvPr id="171" name="Google Shape;171;p19"/>
          <p:cNvSpPr txBox="1"/>
          <p:nvPr>
            <p:ph idx="1" type="body"/>
          </p:nvPr>
        </p:nvSpPr>
        <p:spPr>
          <a:xfrm>
            <a:off x="1837525" y="1484600"/>
            <a:ext cx="6367800" cy="243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Millions of Indians visit Seva Kendras daily for certificates, licenses, and government schemes — but most of their time goes into repeatedly filling forms with the same Aadhaar, PAN, or voter ID details.</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Our solution: An AI-Powered Form Filling Assistant that reads uploaded documents, extracts key information, and auto-fills government forms in seconds. Users can quickly review, edit, and download the completed form.</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This makes public services faster, more accurate, and far more accessible.</a:t>
            </a:r>
            <a:endParaRPr sz="1600">
              <a:solidFill>
                <a:schemeClr val="dk1"/>
              </a:solidFill>
              <a:latin typeface="Arial"/>
              <a:ea typeface="Arial"/>
              <a:cs typeface="Arial"/>
              <a:sym typeface="Arial"/>
            </a:endParaRPr>
          </a:p>
        </p:txBody>
      </p:sp>
      <p:pic>
        <p:nvPicPr>
          <p:cNvPr id="172" name="Google Shape;172;p19"/>
          <p:cNvPicPr preferRelativeResize="0"/>
          <p:nvPr/>
        </p:nvPicPr>
        <p:blipFill>
          <a:blip r:embed="rId3">
            <a:alphaModFix/>
          </a:blip>
          <a:stretch>
            <a:fillRect/>
          </a:stretch>
        </p:blipFill>
        <p:spPr>
          <a:xfrm>
            <a:off x="2026001" y="3923900"/>
            <a:ext cx="3507599" cy="2630700"/>
          </a:xfrm>
          <a:prstGeom prst="rect">
            <a:avLst/>
          </a:prstGeom>
          <a:noFill/>
          <a:ln>
            <a:noFill/>
          </a:ln>
        </p:spPr>
      </p:pic>
      <p:pic>
        <p:nvPicPr>
          <p:cNvPr id="173" name="Google Shape;173;p19"/>
          <p:cNvPicPr preferRelativeResize="0"/>
          <p:nvPr/>
        </p:nvPicPr>
        <p:blipFill>
          <a:blip r:embed="rId4">
            <a:alphaModFix/>
          </a:blip>
          <a:stretch>
            <a:fillRect/>
          </a:stretch>
        </p:blipFill>
        <p:spPr>
          <a:xfrm>
            <a:off x="5928850" y="3924600"/>
            <a:ext cx="1971974" cy="2629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2046700" y="624100"/>
            <a:ext cx="59451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b="1" lang="en-US" sz="3600">
                <a:solidFill>
                  <a:srgbClr val="262626"/>
                </a:solidFill>
                <a:latin typeface="Georgia"/>
                <a:ea typeface="Georgia"/>
                <a:cs typeface="Georgia"/>
                <a:sym typeface="Georgia"/>
              </a:rPr>
              <a:t>PROBLEM STATEMENT</a:t>
            </a:r>
            <a:endParaRPr b="1">
              <a:latin typeface="Georgia"/>
              <a:ea typeface="Georgia"/>
              <a:cs typeface="Georgia"/>
              <a:sym typeface="Georgia"/>
            </a:endParaRPr>
          </a:p>
        </p:txBody>
      </p:sp>
      <p:sp>
        <p:nvSpPr>
          <p:cNvPr id="179" name="Google Shape;179;p20"/>
          <p:cNvSpPr txBox="1"/>
          <p:nvPr>
            <p:ph idx="1" type="body"/>
          </p:nvPr>
        </p:nvSpPr>
        <p:spPr>
          <a:xfrm>
            <a:off x="1723300" y="1412125"/>
            <a:ext cx="6591900" cy="4415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600" u="sng">
                <a:solidFill>
                  <a:schemeClr val="dk1"/>
                </a:solidFill>
                <a:latin typeface="Times New Roman"/>
                <a:ea typeface="Times New Roman"/>
                <a:cs typeface="Times New Roman"/>
                <a:sym typeface="Times New Roman"/>
              </a:rPr>
              <a:t>AI-Powered Form Filling Assistant for Indian Citizen Services</a:t>
            </a:r>
            <a:endParaRPr b="1" sz="1600" u="sng">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600">
                <a:solidFill>
                  <a:schemeClr val="dk1"/>
                </a:solidFill>
                <a:latin typeface="Times New Roman"/>
                <a:ea typeface="Times New Roman"/>
                <a:cs typeface="Times New Roman"/>
                <a:sym typeface="Times New Roman"/>
              </a:rPr>
              <a:t>Citizens often need to fill in multiple government service forms at Seva Kendras (e.g., for certificates, licenses, and welfare schemes). This project aims to build an AI tool that auto-fills these forms based on uploaded documents (Aadhaar, PAN, voter ID, etc.), reducing manual effort and errors.</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US" sz="1600" u="sng">
                <a:solidFill>
                  <a:schemeClr val="dk1"/>
                </a:solidFill>
                <a:latin typeface="Times New Roman"/>
                <a:ea typeface="Times New Roman"/>
                <a:cs typeface="Times New Roman"/>
                <a:sym typeface="Times New Roman"/>
              </a:rPr>
              <a:t>Core Features:</a:t>
            </a:r>
            <a:endParaRPr b="1" sz="1600" u="sng">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600">
                <a:solidFill>
                  <a:schemeClr val="dk1"/>
                </a:solidFill>
                <a:latin typeface="Times New Roman"/>
                <a:ea typeface="Times New Roman"/>
                <a:cs typeface="Times New Roman"/>
                <a:sym typeface="Times New Roman"/>
              </a:rPr>
              <a:t>• Upload documents (PDF/images) → Extract key details (name, DOB, address, ID numbers).</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600">
                <a:solidFill>
                  <a:schemeClr val="dk1"/>
                </a:solidFill>
                <a:latin typeface="Times New Roman"/>
                <a:ea typeface="Times New Roman"/>
                <a:cs typeface="Times New Roman"/>
                <a:sym typeface="Times New Roman"/>
              </a:rPr>
              <a:t>• Auto-map extracted data to the correct fields in government form templates.</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600">
                <a:solidFill>
                  <a:schemeClr val="dk1"/>
                </a:solidFill>
                <a:latin typeface="Times New Roman"/>
                <a:ea typeface="Times New Roman"/>
                <a:cs typeface="Times New Roman"/>
                <a:sym typeface="Times New Roman"/>
              </a:rPr>
              <a:t>• Allow user review and edit before submission.</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600">
                <a:solidFill>
                  <a:schemeClr val="dk1"/>
                </a:solidFill>
                <a:latin typeface="Times New Roman"/>
                <a:ea typeface="Times New Roman"/>
                <a:cs typeface="Times New Roman"/>
                <a:sym typeface="Times New Roman"/>
              </a:rPr>
              <a:t>• Support multiple Indian languages.</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US" sz="1600">
                <a:solidFill>
                  <a:schemeClr val="dk1"/>
                </a:solidFill>
                <a:latin typeface="Times New Roman"/>
                <a:ea typeface="Times New Roman"/>
                <a:cs typeface="Times New Roman"/>
                <a:sym typeface="Times New Roman"/>
              </a:rPr>
              <a:t>• Voice based input to fill the details</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330900" y="614750"/>
            <a:ext cx="33915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262626"/>
              </a:buClr>
              <a:buSzPts val="3600"/>
              <a:buFont typeface="Century Gothic"/>
              <a:buNone/>
            </a:pPr>
            <a:r>
              <a:rPr b="1" lang="en-US">
                <a:solidFill>
                  <a:srgbClr val="262626"/>
                </a:solidFill>
                <a:latin typeface="Georgia"/>
                <a:ea typeface="Georgia"/>
                <a:cs typeface="Georgia"/>
                <a:sym typeface="Georgia"/>
              </a:rPr>
              <a:t>OBJECTIVES</a:t>
            </a:r>
            <a:endParaRPr b="1">
              <a:latin typeface="Georgia"/>
              <a:ea typeface="Georgia"/>
              <a:cs typeface="Georgia"/>
              <a:sym typeface="Georgia"/>
            </a:endParaRPr>
          </a:p>
        </p:txBody>
      </p:sp>
      <p:sp>
        <p:nvSpPr>
          <p:cNvPr id="185" name="Google Shape;185;p21"/>
          <p:cNvSpPr txBox="1"/>
          <p:nvPr>
            <p:ph idx="1" type="body"/>
          </p:nvPr>
        </p:nvSpPr>
        <p:spPr>
          <a:xfrm>
            <a:off x="1730700" y="1339702"/>
            <a:ext cx="6591900" cy="2960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600">
                <a:solidFill>
                  <a:schemeClr val="dk1"/>
                </a:solidFill>
                <a:latin typeface="Times New Roman"/>
                <a:ea typeface="Times New Roman"/>
                <a:cs typeface="Times New Roman"/>
                <a:sym typeface="Times New Roman"/>
              </a:rPr>
              <a:t>The project aims to build an AI assistant that extracts key details from uploaded documents and automatically fills government forms using OCR, entity extraction, and smart field mapping.</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1600" u="sng">
                <a:solidFill>
                  <a:schemeClr val="dk1"/>
                </a:solidFill>
                <a:latin typeface="Times New Roman"/>
                <a:ea typeface="Times New Roman"/>
                <a:cs typeface="Times New Roman"/>
                <a:sym typeface="Times New Roman"/>
              </a:rPr>
              <a:t>Key objectives:</a:t>
            </a:r>
            <a:endParaRPr b="1" sz="1600" u="sng">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Font typeface="Arial"/>
              <a:buChar char="●"/>
            </a:pPr>
            <a:r>
              <a:rPr lang="en-US" sz="1600">
                <a:solidFill>
                  <a:schemeClr val="dk1"/>
                </a:solidFill>
                <a:latin typeface="Times New Roman"/>
                <a:ea typeface="Times New Roman"/>
                <a:cs typeface="Times New Roman"/>
                <a:sym typeface="Times New Roman"/>
              </a:rPr>
              <a:t>High accuracy and fast processing</a:t>
            </a:r>
            <a:endParaRPr sz="16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Arial"/>
              <a:buChar char="●"/>
            </a:pPr>
            <a:r>
              <a:rPr lang="en-US" sz="1600">
                <a:solidFill>
                  <a:schemeClr val="dk1"/>
                </a:solidFill>
                <a:latin typeface="Times New Roman"/>
                <a:ea typeface="Times New Roman"/>
                <a:cs typeface="Times New Roman"/>
                <a:sym typeface="Times New Roman"/>
              </a:rPr>
              <a:t>Support for multiple Indian languages and voice input</a:t>
            </a:r>
            <a:endParaRPr sz="16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Arial"/>
              <a:buChar char="●"/>
            </a:pPr>
            <a:r>
              <a:rPr lang="en-US" sz="1600">
                <a:solidFill>
                  <a:schemeClr val="dk1"/>
                </a:solidFill>
                <a:latin typeface="Times New Roman"/>
                <a:ea typeface="Times New Roman"/>
                <a:cs typeface="Times New Roman"/>
                <a:sym typeface="Times New Roman"/>
              </a:rPr>
              <a:t>Simple interface for review, editing, and download</a:t>
            </a:r>
            <a:endParaRPr sz="16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Arial"/>
              <a:buChar char="●"/>
            </a:pPr>
            <a:r>
              <a:rPr lang="en-US" sz="1600">
                <a:solidFill>
                  <a:schemeClr val="dk1"/>
                </a:solidFill>
                <a:latin typeface="Times New Roman"/>
                <a:ea typeface="Times New Roman"/>
                <a:cs typeface="Times New Roman"/>
                <a:sym typeface="Times New Roman"/>
              </a:rPr>
              <a:t>Scalable design with future support for handwritten text and DigiLocker integration</a:t>
            </a:r>
            <a:endParaRPr sz="16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600">
              <a:latin typeface="Times New Roman"/>
              <a:ea typeface="Times New Roman"/>
              <a:cs typeface="Times New Roman"/>
              <a:sym typeface="Times New Roman"/>
            </a:endParaRPr>
          </a:p>
        </p:txBody>
      </p:sp>
      <p:pic>
        <p:nvPicPr>
          <p:cNvPr id="186" name="Google Shape;186;p21"/>
          <p:cNvPicPr preferRelativeResize="0"/>
          <p:nvPr/>
        </p:nvPicPr>
        <p:blipFill>
          <a:blip r:embed="rId3">
            <a:alphaModFix/>
          </a:blip>
          <a:stretch>
            <a:fillRect/>
          </a:stretch>
        </p:blipFill>
        <p:spPr>
          <a:xfrm>
            <a:off x="3805263" y="4217975"/>
            <a:ext cx="2442772" cy="24427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2582850" y="638600"/>
            <a:ext cx="3978300" cy="792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b="1" lang="en-US" sz="3600">
                <a:solidFill>
                  <a:srgbClr val="262626"/>
                </a:solidFill>
                <a:latin typeface="Georgia"/>
                <a:ea typeface="Georgia"/>
                <a:cs typeface="Georgia"/>
                <a:sym typeface="Georgia"/>
              </a:rPr>
              <a:t>APPLICATIONS</a:t>
            </a:r>
            <a:endParaRPr b="1">
              <a:latin typeface="Georgia"/>
              <a:ea typeface="Georgia"/>
              <a:cs typeface="Georgia"/>
              <a:sym typeface="Georgia"/>
            </a:endParaRPr>
          </a:p>
        </p:txBody>
      </p:sp>
      <p:sp>
        <p:nvSpPr>
          <p:cNvPr id="192" name="Google Shape;192;p22"/>
          <p:cNvSpPr txBox="1"/>
          <p:nvPr>
            <p:ph idx="1" type="body"/>
          </p:nvPr>
        </p:nvSpPr>
        <p:spPr>
          <a:xfrm>
            <a:off x="851925" y="1495150"/>
            <a:ext cx="6243300" cy="4556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Seva Kendras &amp; Government Offices:</a:t>
            </a:r>
            <a:r>
              <a:rPr lang="en-US" sz="1600">
                <a:solidFill>
                  <a:schemeClr val="dk1"/>
                </a:solidFill>
                <a:latin typeface="Times New Roman"/>
                <a:ea typeface="Times New Roman"/>
                <a:cs typeface="Times New Roman"/>
                <a:sym typeface="Times New Roman"/>
              </a:rPr>
              <a:t> Automates form filling for certificates, licenses, and schemes, reducing queues and manual effort.</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Citizen Service Portals:</a:t>
            </a:r>
            <a:r>
              <a:rPr lang="en-US" sz="1600">
                <a:solidFill>
                  <a:schemeClr val="dk1"/>
                </a:solidFill>
                <a:latin typeface="Times New Roman"/>
                <a:ea typeface="Times New Roman"/>
                <a:cs typeface="Times New Roman"/>
                <a:sym typeface="Times New Roman"/>
              </a:rPr>
              <a:t> Integrates into online platforms to auto-fill forms from uploaded documents.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Banks &amp; Financial Services:</a:t>
            </a:r>
            <a:r>
              <a:rPr lang="en-US" sz="1600">
                <a:solidFill>
                  <a:schemeClr val="dk1"/>
                </a:solidFill>
                <a:latin typeface="Times New Roman"/>
                <a:ea typeface="Times New Roman"/>
                <a:cs typeface="Times New Roman"/>
                <a:sym typeface="Times New Roman"/>
              </a:rPr>
              <a:t> Simplifies KYC by auto-extracting Aadhaar/PAN details.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Healthcare &amp; Insurance:</a:t>
            </a:r>
            <a:r>
              <a:rPr lang="en-US" sz="1600">
                <a:solidFill>
                  <a:schemeClr val="dk1"/>
                </a:solidFill>
                <a:latin typeface="Times New Roman"/>
                <a:ea typeface="Times New Roman"/>
                <a:cs typeface="Times New Roman"/>
                <a:sym typeface="Times New Roman"/>
              </a:rPr>
              <a:t> Speeds up patient registration and policy form submissions.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Educational Institutions:</a:t>
            </a:r>
            <a:r>
              <a:rPr lang="en-US" sz="1600">
                <a:solidFill>
                  <a:schemeClr val="dk1"/>
                </a:solidFill>
                <a:latin typeface="Times New Roman"/>
                <a:ea typeface="Times New Roman"/>
                <a:cs typeface="Times New Roman"/>
                <a:sym typeface="Times New Roman"/>
              </a:rPr>
              <a:t> Auto-fills admission and scholarship forms.</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93" name="Google Shape;193;p22"/>
          <p:cNvPicPr preferRelativeResize="0"/>
          <p:nvPr/>
        </p:nvPicPr>
        <p:blipFill rotWithShape="1">
          <a:blip r:embed="rId3">
            <a:alphaModFix/>
          </a:blip>
          <a:srcRect b="15637" l="10227" r="12000" t="24103"/>
          <a:stretch/>
        </p:blipFill>
        <p:spPr>
          <a:xfrm>
            <a:off x="7095225" y="1314350"/>
            <a:ext cx="1046200" cy="869925"/>
          </a:xfrm>
          <a:prstGeom prst="rect">
            <a:avLst/>
          </a:prstGeom>
          <a:noFill/>
          <a:ln>
            <a:noFill/>
          </a:ln>
        </p:spPr>
      </p:pic>
      <p:pic>
        <p:nvPicPr>
          <p:cNvPr id="194" name="Google Shape;194;p22"/>
          <p:cNvPicPr preferRelativeResize="0"/>
          <p:nvPr/>
        </p:nvPicPr>
        <p:blipFill rotWithShape="1">
          <a:blip r:embed="rId4">
            <a:alphaModFix/>
          </a:blip>
          <a:srcRect b="12907" l="9060" r="13166" t="15979"/>
          <a:stretch/>
        </p:blipFill>
        <p:spPr>
          <a:xfrm>
            <a:off x="7095225" y="2317988"/>
            <a:ext cx="1046200" cy="956625"/>
          </a:xfrm>
          <a:prstGeom prst="rect">
            <a:avLst/>
          </a:prstGeom>
          <a:noFill/>
          <a:ln>
            <a:noFill/>
          </a:ln>
        </p:spPr>
      </p:pic>
      <p:pic>
        <p:nvPicPr>
          <p:cNvPr id="195" name="Google Shape;195;p22"/>
          <p:cNvPicPr preferRelativeResize="0"/>
          <p:nvPr/>
        </p:nvPicPr>
        <p:blipFill rotWithShape="1">
          <a:blip r:embed="rId5">
            <a:alphaModFix/>
          </a:blip>
          <a:srcRect b="18346" l="9628" r="12592" t="25184"/>
          <a:stretch/>
        </p:blipFill>
        <p:spPr>
          <a:xfrm>
            <a:off x="7030475" y="5362125"/>
            <a:ext cx="1175700" cy="743466"/>
          </a:xfrm>
          <a:prstGeom prst="rect">
            <a:avLst/>
          </a:prstGeom>
          <a:noFill/>
          <a:ln>
            <a:noFill/>
          </a:ln>
        </p:spPr>
      </p:pic>
      <p:pic>
        <p:nvPicPr>
          <p:cNvPr id="196" name="Google Shape;196;p22"/>
          <p:cNvPicPr preferRelativeResize="0"/>
          <p:nvPr/>
        </p:nvPicPr>
        <p:blipFill rotWithShape="1">
          <a:blip r:embed="rId6">
            <a:alphaModFix/>
          </a:blip>
          <a:srcRect b="35189" l="19838" r="18531" t="36121"/>
          <a:stretch/>
        </p:blipFill>
        <p:spPr>
          <a:xfrm>
            <a:off x="7030463" y="3408325"/>
            <a:ext cx="1175724" cy="729748"/>
          </a:xfrm>
          <a:prstGeom prst="rect">
            <a:avLst/>
          </a:prstGeom>
          <a:noFill/>
          <a:ln>
            <a:noFill/>
          </a:ln>
        </p:spPr>
      </p:pic>
      <p:pic>
        <p:nvPicPr>
          <p:cNvPr id="197" name="Google Shape;197;p22"/>
          <p:cNvPicPr preferRelativeResize="0"/>
          <p:nvPr/>
        </p:nvPicPr>
        <p:blipFill>
          <a:blip r:embed="rId7">
            <a:alphaModFix/>
          </a:blip>
          <a:stretch>
            <a:fillRect/>
          </a:stretch>
        </p:blipFill>
        <p:spPr>
          <a:xfrm>
            <a:off x="7095225" y="4271123"/>
            <a:ext cx="1046200" cy="95795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3176475" y="653100"/>
            <a:ext cx="3639900" cy="67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262626"/>
              </a:buClr>
              <a:buSzPts val="3600"/>
              <a:buFont typeface="Century Gothic"/>
              <a:buNone/>
            </a:pPr>
            <a:r>
              <a:rPr b="1" lang="en-US">
                <a:solidFill>
                  <a:srgbClr val="262626"/>
                </a:solidFill>
                <a:latin typeface="Georgia"/>
                <a:ea typeface="Georgia"/>
                <a:cs typeface="Georgia"/>
                <a:sym typeface="Georgia"/>
              </a:rPr>
              <a:t>CHALLENGES</a:t>
            </a:r>
            <a:endParaRPr b="1">
              <a:latin typeface="Georgia"/>
              <a:ea typeface="Georgia"/>
              <a:cs typeface="Georgia"/>
              <a:sym typeface="Georgia"/>
            </a:endParaRPr>
          </a:p>
        </p:txBody>
      </p:sp>
      <p:sp>
        <p:nvSpPr>
          <p:cNvPr id="203" name="Google Shape;203;p23"/>
          <p:cNvSpPr txBox="1"/>
          <p:nvPr>
            <p:ph idx="1" type="body"/>
          </p:nvPr>
        </p:nvSpPr>
        <p:spPr>
          <a:xfrm>
            <a:off x="430125" y="1401300"/>
            <a:ext cx="6591900" cy="3549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Inconsistent Document Quality:</a:t>
            </a:r>
            <a:r>
              <a:rPr lang="en-US" sz="1600">
                <a:solidFill>
                  <a:schemeClr val="dk1"/>
                </a:solidFill>
                <a:latin typeface="Times New Roman"/>
                <a:ea typeface="Times New Roman"/>
                <a:cs typeface="Times New Roman"/>
                <a:sym typeface="Times New Roman"/>
              </a:rPr>
              <a:t> Blurry scans, low-resolution images, and varying formats make OCR extraction difficult.</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Accurate Field Mapping:</a:t>
            </a:r>
            <a:r>
              <a:rPr lang="en-US" sz="1600">
                <a:solidFill>
                  <a:schemeClr val="dk1"/>
                </a:solidFill>
                <a:latin typeface="Times New Roman"/>
                <a:ea typeface="Times New Roman"/>
                <a:cs typeface="Times New Roman"/>
                <a:sym typeface="Times New Roman"/>
              </a:rPr>
              <a:t> Aligning extracted data with diverse government form templates requires robust logic and model tuning.</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Multilingual Complexity:</a:t>
            </a:r>
            <a:r>
              <a:rPr lang="en-US" sz="1600">
                <a:solidFill>
                  <a:schemeClr val="dk1"/>
                </a:solidFill>
                <a:latin typeface="Times New Roman"/>
                <a:ea typeface="Times New Roman"/>
                <a:cs typeface="Times New Roman"/>
                <a:sym typeface="Times New Roman"/>
              </a:rPr>
              <a:t> Handling names and addresses across many Indian languages increases NLP difficulty.</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Scalability &amp; Integration:</a:t>
            </a:r>
            <a:r>
              <a:rPr lang="en-US" sz="1600">
                <a:solidFill>
                  <a:schemeClr val="dk1"/>
                </a:solidFill>
                <a:latin typeface="Times New Roman"/>
                <a:ea typeface="Times New Roman"/>
                <a:cs typeface="Times New Roman"/>
                <a:sym typeface="Times New Roman"/>
              </a:rPr>
              <a:t> Preparing the system to support handwritten text, more form types, and future integrations like DigiLocker.</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pic>
        <p:nvPicPr>
          <p:cNvPr id="204" name="Google Shape;204;p23"/>
          <p:cNvPicPr preferRelativeResize="0"/>
          <p:nvPr/>
        </p:nvPicPr>
        <p:blipFill>
          <a:blip r:embed="rId3">
            <a:alphaModFix/>
          </a:blip>
          <a:stretch>
            <a:fillRect/>
          </a:stretch>
        </p:blipFill>
        <p:spPr>
          <a:xfrm>
            <a:off x="7022025" y="809800"/>
            <a:ext cx="1694125" cy="1337475"/>
          </a:xfrm>
          <a:prstGeom prst="rect">
            <a:avLst/>
          </a:prstGeom>
          <a:noFill/>
          <a:ln>
            <a:noFill/>
          </a:ln>
        </p:spPr>
      </p:pic>
      <p:pic>
        <p:nvPicPr>
          <p:cNvPr id="205" name="Google Shape;205;p23"/>
          <p:cNvPicPr preferRelativeResize="0"/>
          <p:nvPr/>
        </p:nvPicPr>
        <p:blipFill>
          <a:blip r:embed="rId4">
            <a:alphaModFix/>
          </a:blip>
          <a:stretch>
            <a:fillRect/>
          </a:stretch>
        </p:blipFill>
        <p:spPr>
          <a:xfrm>
            <a:off x="7026125" y="2243263"/>
            <a:ext cx="1685925" cy="1600200"/>
          </a:xfrm>
          <a:prstGeom prst="rect">
            <a:avLst/>
          </a:prstGeom>
          <a:noFill/>
          <a:ln>
            <a:noFill/>
          </a:ln>
        </p:spPr>
      </p:pic>
      <p:pic>
        <p:nvPicPr>
          <p:cNvPr id="206" name="Google Shape;206;p23"/>
          <p:cNvPicPr preferRelativeResize="0"/>
          <p:nvPr/>
        </p:nvPicPr>
        <p:blipFill rotWithShape="1">
          <a:blip r:embed="rId5">
            <a:alphaModFix/>
          </a:blip>
          <a:srcRect b="0" l="5775" r="0" t="0"/>
          <a:stretch/>
        </p:blipFill>
        <p:spPr>
          <a:xfrm>
            <a:off x="7022025" y="3939475"/>
            <a:ext cx="1685925" cy="1391610"/>
          </a:xfrm>
          <a:prstGeom prst="rect">
            <a:avLst/>
          </a:prstGeom>
          <a:noFill/>
          <a:ln>
            <a:noFill/>
          </a:ln>
        </p:spPr>
      </p:pic>
      <p:pic>
        <p:nvPicPr>
          <p:cNvPr id="207" name="Google Shape;207;p23"/>
          <p:cNvPicPr preferRelativeResize="0"/>
          <p:nvPr/>
        </p:nvPicPr>
        <p:blipFill>
          <a:blip r:embed="rId6">
            <a:alphaModFix/>
          </a:blip>
          <a:stretch>
            <a:fillRect/>
          </a:stretch>
        </p:blipFill>
        <p:spPr>
          <a:xfrm>
            <a:off x="7022025" y="5427077"/>
            <a:ext cx="1685925" cy="12989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336800" y="673175"/>
            <a:ext cx="7380000" cy="738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3600"/>
              <a:buFont typeface="Century Gothic"/>
              <a:buNone/>
            </a:pPr>
            <a:r>
              <a:rPr b="1" lang="en-US" sz="3600">
                <a:solidFill>
                  <a:srgbClr val="262626"/>
                </a:solidFill>
                <a:latin typeface="Georgia"/>
                <a:ea typeface="Georgia"/>
                <a:cs typeface="Georgia"/>
                <a:sym typeface="Georgia"/>
              </a:rPr>
              <a:t>DEVELOPMENT TOOLS USED</a:t>
            </a:r>
            <a:endParaRPr b="1">
              <a:latin typeface="Georgia"/>
              <a:ea typeface="Georgia"/>
              <a:cs typeface="Georgia"/>
              <a:sym typeface="Georgia"/>
            </a:endParaRPr>
          </a:p>
        </p:txBody>
      </p:sp>
      <p:sp>
        <p:nvSpPr>
          <p:cNvPr id="213" name="Google Shape;213;p24"/>
          <p:cNvSpPr txBox="1"/>
          <p:nvPr>
            <p:ph idx="1" type="body"/>
          </p:nvPr>
        </p:nvSpPr>
        <p:spPr>
          <a:xfrm>
            <a:off x="1782400" y="2673750"/>
            <a:ext cx="6591900" cy="2857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Programming &amp; Frameworks:</a:t>
            </a:r>
            <a:r>
              <a:rPr lang="en-US" sz="1600">
                <a:solidFill>
                  <a:schemeClr val="dk1"/>
                </a:solidFill>
                <a:latin typeface="Times New Roman"/>
                <a:ea typeface="Times New Roman"/>
                <a:cs typeface="Times New Roman"/>
                <a:sym typeface="Times New Roman"/>
              </a:rPr>
              <a:t> Python, ReactJS for front-end, NodeJS for backend integration.</a:t>
            </a: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OCR &amp; ML Frameworks:</a:t>
            </a:r>
            <a:r>
              <a:rPr lang="en-US" sz="1600">
                <a:solidFill>
                  <a:schemeClr val="dk1"/>
                </a:solidFill>
                <a:latin typeface="Times New Roman"/>
                <a:ea typeface="Times New Roman"/>
                <a:cs typeface="Times New Roman"/>
                <a:sym typeface="Times New Roman"/>
              </a:rPr>
              <a:t> Tesseract OCR, </a:t>
            </a:r>
            <a:r>
              <a:rPr lang="en-US" sz="1600">
                <a:solidFill>
                  <a:schemeClr val="dk1"/>
                </a:solidFill>
                <a:latin typeface="Times New Roman"/>
                <a:ea typeface="Times New Roman"/>
                <a:cs typeface="Times New Roman"/>
                <a:sym typeface="Times New Roman"/>
              </a:rPr>
              <a:t>Intel-optimized </a:t>
            </a:r>
            <a:r>
              <a:rPr lang="en-US" sz="1600">
                <a:solidFill>
                  <a:schemeClr val="dk1"/>
                </a:solidFill>
                <a:latin typeface="Times New Roman"/>
                <a:ea typeface="Times New Roman"/>
                <a:cs typeface="Times New Roman"/>
                <a:sym typeface="Times New Roman"/>
              </a:rPr>
              <a:t>libraries like Pandas, NumPy, SciPy, Scikit-Learn, XGBoost.</a:t>
            </a: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Performance Optimization:</a:t>
            </a:r>
            <a:r>
              <a:rPr lang="en-US" sz="1600">
                <a:solidFill>
                  <a:schemeClr val="dk1"/>
                </a:solidFill>
                <a:latin typeface="Times New Roman"/>
                <a:ea typeface="Times New Roman"/>
                <a:cs typeface="Times New Roman"/>
                <a:sym typeface="Times New Roman"/>
              </a:rPr>
              <a:t> Intel hardware optimizations for faster inference and reduced latency.</a:t>
            </a:r>
            <a:br>
              <a:rPr lang="en-US" sz="1600">
                <a:solidFill>
                  <a:schemeClr val="dk1"/>
                </a:solidFill>
                <a:latin typeface="Times New Roman"/>
                <a:ea typeface="Times New Roman"/>
                <a:cs typeface="Times New Roman"/>
                <a:sym typeface="Times New Roman"/>
              </a:rPr>
            </a:b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Version Control &amp; Collaboration:</a:t>
            </a:r>
            <a:r>
              <a:rPr lang="en-US" sz="1600">
                <a:solidFill>
                  <a:schemeClr val="dk1"/>
                </a:solidFill>
                <a:latin typeface="Times New Roman"/>
                <a:ea typeface="Times New Roman"/>
                <a:cs typeface="Times New Roman"/>
                <a:sym typeface="Times New Roman"/>
              </a:rPr>
              <a:t> Git and GitHub for source code management.</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dk1"/>
              </a:solidFill>
              <a:latin typeface="Times New Roman"/>
              <a:ea typeface="Times New Roman"/>
              <a:cs typeface="Times New Roman"/>
              <a:sym typeface="Times New Roman"/>
            </a:endParaRPr>
          </a:p>
        </p:txBody>
      </p:sp>
      <p:pic>
        <p:nvPicPr>
          <p:cNvPr id="214" name="Google Shape;214;p24"/>
          <p:cNvPicPr preferRelativeResize="0"/>
          <p:nvPr/>
        </p:nvPicPr>
        <p:blipFill>
          <a:blip r:embed="rId3">
            <a:alphaModFix/>
          </a:blip>
          <a:stretch>
            <a:fillRect/>
          </a:stretch>
        </p:blipFill>
        <p:spPr>
          <a:xfrm>
            <a:off x="1782400" y="1679725"/>
            <a:ext cx="6488800" cy="994030"/>
          </a:xfrm>
          <a:prstGeom prst="rect">
            <a:avLst/>
          </a:prstGeom>
          <a:noFill/>
          <a:ln>
            <a:noFill/>
          </a:ln>
        </p:spPr>
      </p:pic>
      <p:pic>
        <p:nvPicPr>
          <p:cNvPr id="215" name="Google Shape;215;p24"/>
          <p:cNvPicPr preferRelativeResize="0"/>
          <p:nvPr/>
        </p:nvPicPr>
        <p:blipFill>
          <a:blip r:embed="rId4">
            <a:alphaModFix/>
          </a:blip>
          <a:stretch>
            <a:fillRect/>
          </a:stretch>
        </p:blipFill>
        <p:spPr>
          <a:xfrm>
            <a:off x="1782400" y="5531250"/>
            <a:ext cx="6591900" cy="921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3336425" y="615425"/>
            <a:ext cx="33669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262626"/>
              </a:buClr>
              <a:buSzPts val="3600"/>
              <a:buFont typeface="Century Gothic"/>
              <a:buNone/>
            </a:pPr>
            <a:r>
              <a:rPr b="1" lang="en-US">
                <a:solidFill>
                  <a:srgbClr val="262626"/>
                </a:solidFill>
                <a:latin typeface="Georgia"/>
                <a:ea typeface="Georgia"/>
                <a:cs typeface="Georgia"/>
                <a:sym typeface="Georgia"/>
              </a:rPr>
              <a:t>WORKFLOW</a:t>
            </a:r>
            <a:endParaRPr b="1">
              <a:latin typeface="Georgia"/>
              <a:ea typeface="Georgia"/>
              <a:cs typeface="Georgia"/>
              <a:sym typeface="Georgia"/>
            </a:endParaRPr>
          </a:p>
        </p:txBody>
      </p:sp>
      <p:sp>
        <p:nvSpPr>
          <p:cNvPr id="221" name="Google Shape;221;p25"/>
          <p:cNvSpPr txBox="1"/>
          <p:nvPr>
            <p:ph idx="1" type="body"/>
          </p:nvPr>
        </p:nvSpPr>
        <p:spPr>
          <a:xfrm>
            <a:off x="1499700" y="1317950"/>
            <a:ext cx="6591900" cy="3631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Document / Voice Ingestion - </a:t>
            </a:r>
            <a:r>
              <a:rPr lang="en-US" sz="1600">
                <a:solidFill>
                  <a:schemeClr val="dk1"/>
                </a:solidFill>
                <a:latin typeface="Times New Roman"/>
                <a:ea typeface="Times New Roman"/>
                <a:cs typeface="Times New Roman"/>
                <a:sym typeface="Times New Roman"/>
              </a:rPr>
              <a:t>Users upload PDFs/images or provide voice input. Voice is converted to text using speech-to-text processing.</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Pre-Processing - </a:t>
            </a:r>
            <a:r>
              <a:rPr lang="en-US" sz="1600">
                <a:solidFill>
                  <a:schemeClr val="dk1"/>
                </a:solidFill>
                <a:latin typeface="Times New Roman"/>
                <a:ea typeface="Times New Roman"/>
                <a:cs typeface="Times New Roman"/>
                <a:sym typeface="Times New Roman"/>
              </a:rPr>
              <a:t>Images undergo noise removal, resizing, binarization, and orientation correction to improve OCR accuracy.</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OCR Extraction - </a:t>
            </a:r>
            <a:r>
              <a:rPr lang="en-US" sz="1600">
                <a:solidFill>
                  <a:schemeClr val="dk1"/>
                </a:solidFill>
                <a:latin typeface="Times New Roman"/>
                <a:ea typeface="Times New Roman"/>
                <a:cs typeface="Times New Roman"/>
                <a:sym typeface="Times New Roman"/>
              </a:rPr>
              <a:t>Tesseract</a:t>
            </a:r>
            <a:r>
              <a:rPr lang="en-US" sz="1600">
                <a:solidFill>
                  <a:schemeClr val="dk1"/>
                </a:solidFill>
                <a:latin typeface="Times New Roman"/>
                <a:ea typeface="Times New Roman"/>
                <a:cs typeface="Times New Roman"/>
                <a:sym typeface="Times New Roman"/>
              </a:rPr>
              <a:t> (with Intel optimizations)</a:t>
            </a:r>
            <a:r>
              <a:rPr lang="en-US" sz="1600">
                <a:solidFill>
                  <a:schemeClr val="dk1"/>
                </a:solidFill>
                <a:latin typeface="Times New Roman"/>
                <a:ea typeface="Times New Roman"/>
                <a:cs typeface="Times New Roman"/>
                <a:sym typeface="Times New Roman"/>
              </a:rPr>
              <a:t> extracts raw text from Aadhaar, PAN, voter ID, and other documents.</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Entity Extraction - </a:t>
            </a:r>
            <a:r>
              <a:rPr lang="en-US" sz="1600">
                <a:solidFill>
                  <a:schemeClr val="dk1"/>
                </a:solidFill>
                <a:latin typeface="Times New Roman"/>
                <a:ea typeface="Times New Roman"/>
                <a:cs typeface="Times New Roman"/>
                <a:sym typeface="Times New Roman"/>
              </a:rPr>
              <a:t>ML/NLP models identify key fields such as name, DOB, gender, ID numbers, and other structured details.</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Field Mapping Engine -</a:t>
            </a:r>
            <a:r>
              <a:rPr lang="en-US" sz="1600">
                <a:solidFill>
                  <a:schemeClr val="dk1"/>
                </a:solidFill>
                <a:latin typeface="Times New Roman"/>
                <a:ea typeface="Times New Roman"/>
                <a:cs typeface="Times New Roman"/>
                <a:sym typeface="Times New Roman"/>
              </a:rPr>
              <a:t> Extracted entities are mapped to the correct fields of government form templates using rule-based + ML-based logic.</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User Review Layer - </a:t>
            </a:r>
            <a:r>
              <a:rPr lang="en-US" sz="1600">
                <a:solidFill>
                  <a:schemeClr val="dk1"/>
                </a:solidFill>
                <a:latin typeface="Times New Roman"/>
                <a:ea typeface="Times New Roman"/>
                <a:cs typeface="Times New Roman"/>
                <a:sym typeface="Times New Roman"/>
              </a:rPr>
              <a:t>A web interface displays the auto-filled form, allowing users to edit or correct details before finalizing.</a:t>
            </a:r>
            <a:endParaRPr b="1" sz="1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US" sz="1600">
                <a:solidFill>
                  <a:schemeClr val="dk1"/>
                </a:solidFill>
                <a:latin typeface="Times New Roman"/>
                <a:ea typeface="Times New Roman"/>
                <a:cs typeface="Times New Roman"/>
                <a:sym typeface="Times New Roman"/>
              </a:rPr>
              <a:t>Form Generation -</a:t>
            </a:r>
            <a:r>
              <a:rPr lang="en-US" sz="1600">
                <a:solidFill>
                  <a:schemeClr val="dk1"/>
                </a:solidFill>
                <a:latin typeface="Times New Roman"/>
                <a:ea typeface="Times New Roman"/>
                <a:cs typeface="Times New Roman"/>
                <a:sym typeface="Times New Roman"/>
              </a:rPr>
              <a:t> The system generates the completed form in downloadable format (PDF/print-ready), ready for submission.</a:t>
            </a:r>
            <a:endParaRPr b="1" sz="1600">
              <a:solidFill>
                <a:schemeClr val="dk1"/>
              </a:solidFill>
              <a:latin typeface="Times New Roman"/>
              <a:ea typeface="Times New Roman"/>
              <a:cs typeface="Times New Roman"/>
              <a:sym typeface="Times New Roman"/>
            </a:endParaRPr>
          </a:p>
        </p:txBody>
      </p:sp>
      <p:pic>
        <p:nvPicPr>
          <p:cNvPr id="222" name="Google Shape;222;p25"/>
          <p:cNvPicPr preferRelativeResize="0"/>
          <p:nvPr/>
        </p:nvPicPr>
        <p:blipFill rotWithShape="1">
          <a:blip r:embed="rId3">
            <a:alphaModFix/>
          </a:blip>
          <a:srcRect b="32902" l="6011" r="2631" t="39750"/>
          <a:stretch/>
        </p:blipFill>
        <p:spPr>
          <a:xfrm>
            <a:off x="387313" y="4949150"/>
            <a:ext cx="8525276" cy="14341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2592375" y="646500"/>
            <a:ext cx="4861800" cy="6804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b="1" lang="en-US">
                <a:latin typeface="Georgia"/>
                <a:ea typeface="Georgia"/>
                <a:cs typeface="Georgia"/>
                <a:sym typeface="Georgia"/>
              </a:rPr>
              <a:t>UPLOAD INTERFACE</a:t>
            </a:r>
            <a:endParaRPr b="1">
              <a:latin typeface="Georgia"/>
              <a:ea typeface="Georgia"/>
              <a:cs typeface="Georgia"/>
              <a:sym typeface="Georgia"/>
            </a:endParaRPr>
          </a:p>
        </p:txBody>
      </p:sp>
      <p:pic>
        <p:nvPicPr>
          <p:cNvPr id="228" name="Google Shape;228;p26"/>
          <p:cNvPicPr preferRelativeResize="0"/>
          <p:nvPr/>
        </p:nvPicPr>
        <p:blipFill>
          <a:blip r:embed="rId3">
            <a:alphaModFix/>
          </a:blip>
          <a:stretch>
            <a:fillRect/>
          </a:stretch>
        </p:blipFill>
        <p:spPr>
          <a:xfrm>
            <a:off x="712725" y="1389675"/>
            <a:ext cx="8054241" cy="524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